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09" r:id="rId4"/>
    <p:sldMasterId id="2147483911" r:id="rId5"/>
    <p:sldMasterId id="2147483918" r:id="rId6"/>
  </p:sldMasterIdLst>
  <p:notesMasterIdLst>
    <p:notesMasterId r:id="rId48"/>
  </p:notesMasterIdLst>
  <p:handoutMasterIdLst>
    <p:handoutMasterId r:id="rId49"/>
  </p:handoutMasterIdLst>
  <p:sldIdLst>
    <p:sldId id="256" r:id="rId7"/>
    <p:sldId id="1301" r:id="rId8"/>
    <p:sldId id="1302" r:id="rId9"/>
    <p:sldId id="1392" r:id="rId10"/>
    <p:sldId id="1479" r:id="rId11"/>
    <p:sldId id="1470" r:id="rId12"/>
    <p:sldId id="1471" r:id="rId13"/>
    <p:sldId id="1472" r:id="rId14"/>
    <p:sldId id="1473" r:id="rId15"/>
    <p:sldId id="1474" r:id="rId16"/>
    <p:sldId id="1475" r:id="rId17"/>
    <p:sldId id="1476" r:id="rId18"/>
    <p:sldId id="1477" r:id="rId19"/>
    <p:sldId id="1478" r:id="rId20"/>
    <p:sldId id="1482" r:id="rId21"/>
    <p:sldId id="1485" r:id="rId22"/>
    <p:sldId id="1484" r:id="rId23"/>
    <p:sldId id="1483" r:id="rId24"/>
    <p:sldId id="1486" r:id="rId25"/>
    <p:sldId id="1487" r:id="rId26"/>
    <p:sldId id="1488" r:id="rId27"/>
    <p:sldId id="1480" r:id="rId28"/>
    <p:sldId id="1481" r:id="rId29"/>
    <p:sldId id="1489" r:id="rId30"/>
    <p:sldId id="1493" r:id="rId31"/>
    <p:sldId id="1490" r:id="rId32"/>
    <p:sldId id="1491" r:id="rId33"/>
    <p:sldId id="1492" r:id="rId34"/>
    <p:sldId id="1497" r:id="rId35"/>
    <p:sldId id="1494" r:id="rId36"/>
    <p:sldId id="1495" r:id="rId37"/>
    <p:sldId id="1496" r:id="rId38"/>
    <p:sldId id="1498" r:id="rId39"/>
    <p:sldId id="1499" r:id="rId40"/>
    <p:sldId id="1500" r:id="rId41"/>
    <p:sldId id="1501" r:id="rId42"/>
    <p:sldId id="1502" r:id="rId43"/>
    <p:sldId id="1503" r:id="rId44"/>
    <p:sldId id="1504" r:id="rId45"/>
    <p:sldId id="1461" r:id="rId46"/>
    <p:sldId id="1354" r:id="rId47"/>
  </p:sldIdLst>
  <p:sldSz cx="12192000" cy="6858000"/>
  <p:notesSz cx="6645275" cy="9775825"/>
  <p:embeddedFontLst>
    <p:embeddedFont>
      <p:font typeface="Montserrat" panose="00000500000000000000" pitchFamily="2" charset="0"/>
      <p:regular r:id="rId50"/>
      <p:bold r:id="rId51"/>
      <p:italic r:id="rId52"/>
      <p:boldItalic r:id="rId53"/>
    </p:embeddedFont>
    <p:embeddedFont>
      <p:font typeface="Montserrat Black" panose="00000A00000000000000" pitchFamily="2" charset="0"/>
      <p:bold r:id="rId54"/>
      <p:boldItalic r:id="rId55"/>
    </p:embeddedFont>
  </p:embeddedFontLst>
  <p:custDataLst>
    <p:tags r:id="rId5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30"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EDB8"/>
    <a:srgbClr val="004050"/>
    <a:srgbClr val="F91258"/>
    <a:srgbClr val="7E007C"/>
    <a:srgbClr val="28CFF9"/>
    <a:srgbClr val="F3622C"/>
    <a:srgbClr val="31D3AE"/>
    <a:srgbClr val="F3F3F3"/>
    <a:srgbClr val="F4F4F4"/>
    <a:srgbClr val="3D6E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87940" autoAdjust="0"/>
  </p:normalViewPr>
  <p:slideViewPr>
    <p:cSldViewPr snapToGrid="0" snapToObjects="1" showGuides="1">
      <p:cViewPr varScale="1">
        <p:scale>
          <a:sx n="64" d="100"/>
          <a:sy n="64" d="100"/>
        </p:scale>
        <p:origin x="1747" y="278"/>
      </p:cViewPr>
      <p:guideLst>
        <p:guide pos="3840"/>
        <p:guide orient="horz" pos="377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399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4.fntdata"/><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56" Type="http://schemas.openxmlformats.org/officeDocument/2006/relationships/tags" Target="tags/tag1.xml"/><Relationship Id="rId8" Type="http://schemas.openxmlformats.org/officeDocument/2006/relationships/slide" Target="slides/slide2.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handoutMaster" Target="handoutMasters/handoutMaster1.xml"/><Relationship Id="rId57" Type="http://schemas.openxmlformats.org/officeDocument/2006/relationships/commentAuthors" Target="commentAuthor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3.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10/12/2024</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GB" dirty="0"/>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atin typeface="Montserrat" panose="00000500000000000000" pitchFamily="2" charset="0"/>
              </a:defRPr>
            </a:lvl1pPr>
          </a:lstStyle>
          <a:p>
            <a:fld id="{1D6B66C6-1E92-0F4E-A300-9D4ED1F0C23F}" type="datetimeFigureOut">
              <a:rPr lang="en-GB" smtClean="0"/>
              <a:pPr/>
              <a:t>10/12/2024</a:t>
            </a:fld>
            <a:endParaRPr lang="en-GB"/>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GB"/>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548901C6-1DA1-FB44-ABEE-06A0FEB7738E}" type="slidenum">
              <a:rPr lang="en-GB" smtClean="0"/>
              <a:pPr/>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ontserrat" panose="00000500000000000000" pitchFamily="2" charset="0"/>
        <a:ea typeface="+mn-ea"/>
        <a:cs typeface="+mn-cs"/>
      </a:defRPr>
    </a:lvl1pPr>
    <a:lvl2pPr marL="457200" algn="l" defTabSz="914400" rtl="0" eaLnBrk="1" latinLnBrk="0" hangingPunct="1">
      <a:defRPr sz="1200" kern="1200">
        <a:solidFill>
          <a:schemeClr val="tx1"/>
        </a:solidFill>
        <a:latin typeface="Montserrat" panose="00000500000000000000" pitchFamily="2" charset="0"/>
        <a:ea typeface="+mn-ea"/>
        <a:cs typeface="+mn-cs"/>
      </a:defRPr>
    </a:lvl2pPr>
    <a:lvl3pPr marL="914400" algn="l" defTabSz="914400" rtl="0" eaLnBrk="1" latinLnBrk="0" hangingPunct="1">
      <a:defRPr sz="1200" kern="1200">
        <a:solidFill>
          <a:schemeClr val="tx1"/>
        </a:solidFill>
        <a:latin typeface="Montserrat" panose="00000500000000000000" pitchFamily="2" charset="0"/>
        <a:ea typeface="+mn-ea"/>
        <a:cs typeface="+mn-cs"/>
      </a:defRPr>
    </a:lvl3pPr>
    <a:lvl4pPr marL="1371600" algn="l" defTabSz="914400" rtl="0" eaLnBrk="1" latinLnBrk="0" hangingPunct="1">
      <a:defRPr sz="1200" kern="1200">
        <a:solidFill>
          <a:schemeClr val="tx1"/>
        </a:solidFill>
        <a:latin typeface="Montserrat" panose="00000500000000000000" pitchFamily="2" charset="0"/>
        <a:ea typeface="+mn-ea"/>
        <a:cs typeface="+mn-cs"/>
      </a:defRPr>
    </a:lvl4pPr>
    <a:lvl5pPr marL="1828800" algn="l" defTabSz="914400" rtl="0" eaLnBrk="1" latinLnBrk="0" hangingPunct="1">
      <a:defRPr sz="1200" kern="1200">
        <a:solidFill>
          <a:schemeClr val="tx1"/>
        </a:solidFill>
        <a:latin typeface="Montserrat"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copycat.dev/blog/react-usecontex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reactjs.org/docs/hooks-rules.html#only-call-hooks-at-the-top-leve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8" name="Rectangle 10"/>
          <p:cNvSpPr>
            <a:spLocks noGrp="1" noRot="1" noChangeAspect="1" noChangeArrowheads="1" noTextEdit="1"/>
          </p:cNvSpPr>
          <p:nvPr>
            <p:ph type="sldImg"/>
          </p:nvPr>
        </p:nvSpPr>
        <p:spPr>
          <a:ln/>
        </p:spPr>
      </p:sp>
      <p:sp>
        <p:nvSpPr>
          <p:cNvPr id="462859" name="Rectangle 11"/>
          <p:cNvSpPr>
            <a:spLocks noGrp="1" noChangeArrowheads="1"/>
          </p:cNvSpPr>
          <p:nvPr>
            <p:ph type="body" idx="1"/>
          </p:nvPr>
        </p:nvSpPr>
        <p:spPr/>
        <p:txBody>
          <a:bodyPr/>
          <a:lstStyle/>
          <a:p>
            <a:endParaRPr lang="en-GB" altLang="en-US" dirty="0"/>
          </a:p>
        </p:txBody>
      </p:sp>
    </p:spTree>
    <p:extLst>
      <p:ext uri="{BB962C8B-B14F-4D97-AF65-F5344CB8AC3E}">
        <p14:creationId xmlns:p14="http://schemas.microsoft.com/office/powerpoint/2010/main" val="789125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the complexity is outside the component</a:t>
            </a:r>
          </a:p>
        </p:txBody>
      </p:sp>
      <p:sp>
        <p:nvSpPr>
          <p:cNvPr id="4" name="Slide Number Placeholder 3"/>
          <p:cNvSpPr>
            <a:spLocks noGrp="1"/>
          </p:cNvSpPr>
          <p:nvPr>
            <p:ph type="sldNum" sz="quarter" idx="5"/>
          </p:nvPr>
        </p:nvSpPr>
        <p:spPr/>
        <p:txBody>
          <a:bodyPr/>
          <a:lstStyle/>
          <a:p>
            <a:fld id="{548901C6-1DA1-FB44-ABEE-06A0FEB7738E}" type="slidenum">
              <a:rPr lang="en-GB" smtClean="0"/>
              <a:pPr/>
              <a:t>12</a:t>
            </a:fld>
            <a:endParaRPr lang="en-GB"/>
          </a:p>
        </p:txBody>
      </p:sp>
    </p:spTree>
    <p:extLst>
      <p:ext uri="{BB962C8B-B14F-4D97-AF65-F5344CB8AC3E}">
        <p14:creationId xmlns:p14="http://schemas.microsoft.com/office/powerpoint/2010/main" val="1793464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13</a:t>
            </a:fld>
            <a:endParaRPr lang="en-GB"/>
          </a:p>
        </p:txBody>
      </p:sp>
    </p:spTree>
    <p:extLst>
      <p:ext uri="{BB962C8B-B14F-4D97-AF65-F5344CB8AC3E}">
        <p14:creationId xmlns:p14="http://schemas.microsoft.com/office/powerpoint/2010/main" val="2271838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14</a:t>
            </a:fld>
            <a:endParaRPr lang="en-GB"/>
          </a:p>
        </p:txBody>
      </p:sp>
    </p:spTree>
    <p:extLst>
      <p:ext uri="{BB962C8B-B14F-4D97-AF65-F5344CB8AC3E}">
        <p14:creationId xmlns:p14="http://schemas.microsoft.com/office/powerpoint/2010/main" val="2673964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Create this code with the group</a:t>
            </a:r>
          </a:p>
        </p:txBody>
      </p:sp>
      <p:sp>
        <p:nvSpPr>
          <p:cNvPr id="4" name="Slide Number Placeholder 3"/>
          <p:cNvSpPr>
            <a:spLocks noGrp="1"/>
          </p:cNvSpPr>
          <p:nvPr>
            <p:ph type="sldNum" sz="quarter" idx="5"/>
          </p:nvPr>
        </p:nvSpPr>
        <p:spPr/>
        <p:txBody>
          <a:bodyPr/>
          <a:lstStyle/>
          <a:p>
            <a:fld id="{548901C6-1DA1-FB44-ABEE-06A0FEB7738E}" type="slidenum">
              <a:rPr lang="en-GB" smtClean="0"/>
              <a:pPr/>
              <a:t>15</a:t>
            </a:fld>
            <a:endParaRPr lang="en-GB"/>
          </a:p>
        </p:txBody>
      </p:sp>
    </p:spTree>
    <p:extLst>
      <p:ext uri="{BB962C8B-B14F-4D97-AF65-F5344CB8AC3E}">
        <p14:creationId xmlns:p14="http://schemas.microsoft.com/office/powerpoint/2010/main" val="47012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Create this code with the group</a:t>
            </a:r>
          </a:p>
        </p:txBody>
      </p:sp>
      <p:sp>
        <p:nvSpPr>
          <p:cNvPr id="4" name="Slide Number Placeholder 3"/>
          <p:cNvSpPr>
            <a:spLocks noGrp="1"/>
          </p:cNvSpPr>
          <p:nvPr>
            <p:ph type="sldNum" sz="quarter" idx="5"/>
          </p:nvPr>
        </p:nvSpPr>
        <p:spPr/>
        <p:txBody>
          <a:bodyPr/>
          <a:lstStyle/>
          <a:p>
            <a:fld id="{548901C6-1DA1-FB44-ABEE-06A0FEB7738E}" type="slidenum">
              <a:rPr lang="en-GB" smtClean="0"/>
              <a:pPr/>
              <a:t>16</a:t>
            </a:fld>
            <a:endParaRPr lang="en-GB"/>
          </a:p>
        </p:txBody>
      </p:sp>
    </p:spTree>
    <p:extLst>
      <p:ext uri="{BB962C8B-B14F-4D97-AF65-F5344CB8AC3E}">
        <p14:creationId xmlns:p14="http://schemas.microsoft.com/office/powerpoint/2010/main" val="3200193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Create this code with the group</a:t>
            </a:r>
          </a:p>
        </p:txBody>
      </p:sp>
      <p:sp>
        <p:nvSpPr>
          <p:cNvPr id="4" name="Slide Number Placeholder 3"/>
          <p:cNvSpPr>
            <a:spLocks noGrp="1"/>
          </p:cNvSpPr>
          <p:nvPr>
            <p:ph type="sldNum" sz="quarter" idx="5"/>
          </p:nvPr>
        </p:nvSpPr>
        <p:spPr/>
        <p:txBody>
          <a:bodyPr/>
          <a:lstStyle/>
          <a:p>
            <a:fld id="{548901C6-1DA1-FB44-ABEE-06A0FEB7738E}" type="slidenum">
              <a:rPr lang="en-GB" smtClean="0"/>
              <a:pPr/>
              <a:t>17</a:t>
            </a:fld>
            <a:endParaRPr lang="en-GB"/>
          </a:p>
        </p:txBody>
      </p:sp>
    </p:spTree>
    <p:extLst>
      <p:ext uri="{BB962C8B-B14F-4D97-AF65-F5344CB8AC3E}">
        <p14:creationId xmlns:p14="http://schemas.microsoft.com/office/powerpoint/2010/main" val="2770436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can cause huge performance issues</a:t>
            </a:r>
          </a:p>
        </p:txBody>
      </p:sp>
      <p:sp>
        <p:nvSpPr>
          <p:cNvPr id="4" name="Slide Number Placeholder 3"/>
          <p:cNvSpPr>
            <a:spLocks noGrp="1"/>
          </p:cNvSpPr>
          <p:nvPr>
            <p:ph type="sldNum" sz="quarter" idx="5"/>
          </p:nvPr>
        </p:nvSpPr>
        <p:spPr/>
        <p:txBody>
          <a:bodyPr/>
          <a:lstStyle/>
          <a:p>
            <a:fld id="{548901C6-1DA1-FB44-ABEE-06A0FEB7738E}" type="slidenum">
              <a:rPr lang="en-GB" smtClean="0"/>
              <a:pPr/>
              <a:t>18</a:t>
            </a:fld>
            <a:endParaRPr lang="en-GB"/>
          </a:p>
        </p:txBody>
      </p:sp>
    </p:spTree>
    <p:extLst>
      <p:ext uri="{BB962C8B-B14F-4D97-AF65-F5344CB8AC3E}">
        <p14:creationId xmlns:p14="http://schemas.microsoft.com/office/powerpoint/2010/main" val="717736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can cause huge performance issues</a:t>
            </a:r>
          </a:p>
        </p:txBody>
      </p:sp>
      <p:sp>
        <p:nvSpPr>
          <p:cNvPr id="4" name="Slide Number Placeholder 3"/>
          <p:cNvSpPr>
            <a:spLocks noGrp="1"/>
          </p:cNvSpPr>
          <p:nvPr>
            <p:ph type="sldNum" sz="quarter" idx="5"/>
          </p:nvPr>
        </p:nvSpPr>
        <p:spPr/>
        <p:txBody>
          <a:bodyPr/>
          <a:lstStyle/>
          <a:p>
            <a:fld id="{548901C6-1DA1-FB44-ABEE-06A0FEB7738E}" type="slidenum">
              <a:rPr lang="en-GB" smtClean="0"/>
              <a:pPr/>
              <a:t>19</a:t>
            </a:fld>
            <a:endParaRPr lang="en-GB"/>
          </a:p>
        </p:txBody>
      </p:sp>
    </p:spTree>
    <p:extLst>
      <p:ext uri="{BB962C8B-B14F-4D97-AF65-F5344CB8AC3E}">
        <p14:creationId xmlns:p14="http://schemas.microsoft.com/office/powerpoint/2010/main" val="3614198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can cause huge performance issues</a:t>
            </a:r>
          </a:p>
        </p:txBody>
      </p:sp>
      <p:sp>
        <p:nvSpPr>
          <p:cNvPr id="4" name="Slide Number Placeholder 3"/>
          <p:cNvSpPr>
            <a:spLocks noGrp="1"/>
          </p:cNvSpPr>
          <p:nvPr>
            <p:ph type="sldNum" sz="quarter" idx="5"/>
          </p:nvPr>
        </p:nvSpPr>
        <p:spPr/>
        <p:txBody>
          <a:bodyPr/>
          <a:lstStyle/>
          <a:p>
            <a:fld id="{548901C6-1DA1-FB44-ABEE-06A0FEB7738E}" type="slidenum">
              <a:rPr lang="en-GB" smtClean="0"/>
              <a:pPr/>
              <a:t>20</a:t>
            </a:fld>
            <a:endParaRPr lang="en-GB"/>
          </a:p>
        </p:txBody>
      </p:sp>
    </p:spTree>
    <p:extLst>
      <p:ext uri="{BB962C8B-B14F-4D97-AF65-F5344CB8AC3E}">
        <p14:creationId xmlns:p14="http://schemas.microsoft.com/office/powerpoint/2010/main" val="3980052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Try it out</a:t>
            </a:r>
          </a:p>
        </p:txBody>
      </p:sp>
      <p:sp>
        <p:nvSpPr>
          <p:cNvPr id="4" name="Slide Number Placeholder 3"/>
          <p:cNvSpPr>
            <a:spLocks noGrp="1"/>
          </p:cNvSpPr>
          <p:nvPr>
            <p:ph type="sldNum" sz="quarter" idx="5"/>
          </p:nvPr>
        </p:nvSpPr>
        <p:spPr/>
        <p:txBody>
          <a:bodyPr/>
          <a:lstStyle/>
          <a:p>
            <a:fld id="{548901C6-1DA1-FB44-ABEE-06A0FEB7738E}" type="slidenum">
              <a:rPr lang="en-GB" smtClean="0"/>
              <a:pPr/>
              <a:t>21</a:t>
            </a:fld>
            <a:endParaRPr lang="en-GB"/>
          </a:p>
        </p:txBody>
      </p:sp>
    </p:spTree>
    <p:extLst>
      <p:ext uri="{BB962C8B-B14F-4D97-AF65-F5344CB8AC3E}">
        <p14:creationId xmlns:p14="http://schemas.microsoft.com/office/powerpoint/2010/main" val="2051630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4</a:t>
            </a:fld>
            <a:endParaRPr lang="en-GB"/>
          </a:p>
        </p:txBody>
      </p:sp>
    </p:spTree>
    <p:extLst>
      <p:ext uri="{BB962C8B-B14F-4D97-AF65-F5344CB8AC3E}">
        <p14:creationId xmlns:p14="http://schemas.microsoft.com/office/powerpoint/2010/main" val="633682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22</a:t>
            </a:fld>
            <a:endParaRPr lang="en-GB"/>
          </a:p>
        </p:txBody>
      </p:sp>
    </p:spTree>
    <p:extLst>
      <p:ext uri="{BB962C8B-B14F-4D97-AF65-F5344CB8AC3E}">
        <p14:creationId xmlns:p14="http://schemas.microsoft.com/office/powerpoint/2010/main" val="3109625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24</a:t>
            </a:fld>
            <a:endParaRPr lang="en-GB"/>
          </a:p>
        </p:txBody>
      </p:sp>
    </p:spTree>
    <p:extLst>
      <p:ext uri="{BB962C8B-B14F-4D97-AF65-F5344CB8AC3E}">
        <p14:creationId xmlns:p14="http://schemas.microsoft.com/office/powerpoint/2010/main" val="1217014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hlinkClick r:id="rId3"/>
              </a:rPr>
              <a:t>Img</a:t>
            </a:r>
            <a:r>
              <a:rPr lang="en-GB" dirty="0">
                <a:hlinkClick r:id="rId3"/>
              </a:rPr>
              <a:t> - React </a:t>
            </a:r>
            <a:r>
              <a:rPr lang="en-GB" dirty="0" err="1">
                <a:hlinkClick r:id="rId3"/>
              </a:rPr>
              <a:t>useContext</a:t>
            </a:r>
            <a:r>
              <a:rPr lang="en-GB" dirty="0">
                <a:hlinkClick r:id="rId3"/>
              </a:rPr>
              <a:t>: The Best Way to Manage States - </a:t>
            </a:r>
            <a:r>
              <a:rPr lang="en-GB" dirty="0" err="1">
                <a:hlinkClick r:id="rId3"/>
              </a:rPr>
              <a:t>CopyCat</a:t>
            </a:r>
            <a:r>
              <a:rPr lang="en-GB" dirty="0">
                <a:hlinkClick r:id="rId3"/>
              </a:rPr>
              <a:t> Blog</a:t>
            </a:r>
            <a:r>
              <a:rPr lang="en-GB" dirty="0"/>
              <a:t> </a:t>
            </a:r>
          </a:p>
        </p:txBody>
      </p:sp>
      <p:sp>
        <p:nvSpPr>
          <p:cNvPr id="4" name="Slide Number Placeholder 3"/>
          <p:cNvSpPr>
            <a:spLocks noGrp="1"/>
          </p:cNvSpPr>
          <p:nvPr>
            <p:ph type="sldNum" sz="quarter" idx="5"/>
          </p:nvPr>
        </p:nvSpPr>
        <p:spPr/>
        <p:txBody>
          <a:bodyPr/>
          <a:lstStyle/>
          <a:p>
            <a:fld id="{548901C6-1DA1-FB44-ABEE-06A0FEB7738E}" type="slidenum">
              <a:rPr lang="en-GB" smtClean="0"/>
              <a:pPr/>
              <a:t>25</a:t>
            </a:fld>
            <a:endParaRPr lang="en-GB"/>
          </a:p>
        </p:txBody>
      </p:sp>
    </p:spTree>
    <p:extLst>
      <p:ext uri="{BB962C8B-B14F-4D97-AF65-F5344CB8AC3E}">
        <p14:creationId xmlns:p14="http://schemas.microsoft.com/office/powerpoint/2010/main" val="3614073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Provider and Consumer is a very important concept in React</a:t>
            </a:r>
          </a:p>
        </p:txBody>
      </p:sp>
      <p:sp>
        <p:nvSpPr>
          <p:cNvPr id="4" name="Slide Number Placeholder 3"/>
          <p:cNvSpPr>
            <a:spLocks noGrp="1"/>
          </p:cNvSpPr>
          <p:nvPr>
            <p:ph type="sldNum" sz="quarter" idx="5"/>
          </p:nvPr>
        </p:nvSpPr>
        <p:spPr/>
        <p:txBody>
          <a:bodyPr/>
          <a:lstStyle/>
          <a:p>
            <a:fld id="{548901C6-1DA1-FB44-ABEE-06A0FEB7738E}" type="slidenum">
              <a:rPr lang="en-GB" smtClean="0"/>
              <a:pPr/>
              <a:t>26</a:t>
            </a:fld>
            <a:endParaRPr lang="en-GB"/>
          </a:p>
        </p:txBody>
      </p:sp>
    </p:spTree>
    <p:extLst>
      <p:ext uri="{BB962C8B-B14F-4D97-AF65-F5344CB8AC3E}">
        <p14:creationId xmlns:p14="http://schemas.microsoft.com/office/powerpoint/2010/main" val="2735822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27</a:t>
            </a:fld>
            <a:endParaRPr lang="en-GB"/>
          </a:p>
        </p:txBody>
      </p:sp>
    </p:spTree>
    <p:extLst>
      <p:ext uri="{BB962C8B-B14F-4D97-AF65-F5344CB8AC3E}">
        <p14:creationId xmlns:p14="http://schemas.microsoft.com/office/powerpoint/2010/main" val="2468227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28</a:t>
            </a:fld>
            <a:endParaRPr lang="en-GB"/>
          </a:p>
        </p:txBody>
      </p:sp>
    </p:spTree>
    <p:extLst>
      <p:ext uri="{BB962C8B-B14F-4D97-AF65-F5344CB8AC3E}">
        <p14:creationId xmlns:p14="http://schemas.microsoft.com/office/powerpoint/2010/main" val="6148584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29</a:t>
            </a:fld>
            <a:endParaRPr lang="en-GB"/>
          </a:p>
        </p:txBody>
      </p:sp>
    </p:spTree>
    <p:extLst>
      <p:ext uri="{BB962C8B-B14F-4D97-AF65-F5344CB8AC3E}">
        <p14:creationId xmlns:p14="http://schemas.microsoft.com/office/powerpoint/2010/main" val="2480226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30</a:t>
            </a:fld>
            <a:endParaRPr lang="en-GB"/>
          </a:p>
        </p:txBody>
      </p:sp>
    </p:spTree>
    <p:extLst>
      <p:ext uri="{BB962C8B-B14F-4D97-AF65-F5344CB8AC3E}">
        <p14:creationId xmlns:p14="http://schemas.microsoft.com/office/powerpoint/2010/main" val="2074738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31</a:t>
            </a:fld>
            <a:endParaRPr lang="en-GB"/>
          </a:p>
        </p:txBody>
      </p:sp>
    </p:spTree>
    <p:extLst>
      <p:ext uri="{BB962C8B-B14F-4D97-AF65-F5344CB8AC3E}">
        <p14:creationId xmlns:p14="http://schemas.microsoft.com/office/powerpoint/2010/main" val="3476490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32</a:t>
            </a:fld>
            <a:endParaRPr lang="en-GB"/>
          </a:p>
        </p:txBody>
      </p:sp>
    </p:spTree>
    <p:extLst>
      <p:ext uri="{BB962C8B-B14F-4D97-AF65-F5344CB8AC3E}">
        <p14:creationId xmlns:p14="http://schemas.microsoft.com/office/powerpoint/2010/main" val="2710617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5</a:t>
            </a:fld>
            <a:endParaRPr lang="en-GB"/>
          </a:p>
        </p:txBody>
      </p:sp>
    </p:spTree>
    <p:extLst>
      <p:ext uri="{BB962C8B-B14F-4D97-AF65-F5344CB8AC3E}">
        <p14:creationId xmlns:p14="http://schemas.microsoft.com/office/powerpoint/2010/main" val="15122889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D2F6F-C2D3-BE80-707D-AE128B08CF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C5F7B2-63BD-062E-144D-53396B0E7D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9B7CED-ACC9-CA98-7040-118B1CFDC0A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853FC53-E51D-A5BF-0687-D43C0398818C}"/>
              </a:ext>
            </a:extLst>
          </p:cNvPr>
          <p:cNvSpPr>
            <a:spLocks noGrp="1"/>
          </p:cNvSpPr>
          <p:nvPr>
            <p:ph type="sldNum" sz="quarter" idx="5"/>
          </p:nvPr>
        </p:nvSpPr>
        <p:spPr/>
        <p:txBody>
          <a:bodyPr/>
          <a:lstStyle/>
          <a:p>
            <a:fld id="{548901C6-1DA1-FB44-ABEE-06A0FEB7738E}" type="slidenum">
              <a:rPr lang="en-GB" smtClean="0"/>
              <a:pPr/>
              <a:t>34</a:t>
            </a:fld>
            <a:endParaRPr lang="en-GB"/>
          </a:p>
        </p:txBody>
      </p:sp>
    </p:spTree>
    <p:extLst>
      <p:ext uri="{BB962C8B-B14F-4D97-AF65-F5344CB8AC3E}">
        <p14:creationId xmlns:p14="http://schemas.microsoft.com/office/powerpoint/2010/main" val="621224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7D791-71D9-09F3-FA99-4BF8ED7CCB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FB2FD2-02D8-47AA-8AE3-B2A1FC12B5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BC12D6-46D7-1B2A-1C56-CB15FD0C7E6B}"/>
              </a:ext>
            </a:extLst>
          </p:cNvPr>
          <p:cNvSpPr>
            <a:spLocks noGrp="1"/>
          </p:cNvSpPr>
          <p:nvPr>
            <p:ph type="body" idx="1"/>
          </p:nvPr>
        </p:nvSpPr>
        <p:spPr/>
        <p:txBody>
          <a:bodyPr/>
          <a:lstStyle/>
          <a:p>
            <a:r>
              <a:rPr lang="en-GB" b="0" i="0" dirty="0">
                <a:solidFill>
                  <a:srgbClr val="000000"/>
                </a:solidFill>
                <a:effectLst/>
                <a:latin typeface="__Cairo_f22647"/>
              </a:rPr>
              <a:t>Whenever a functional React component is </a:t>
            </a:r>
            <a:r>
              <a:rPr lang="en-GB" b="0" i="0" dirty="0" err="1">
                <a:solidFill>
                  <a:srgbClr val="000000"/>
                </a:solidFill>
                <a:effectLst/>
                <a:latin typeface="__Cairo_f22647"/>
              </a:rPr>
              <a:t>rerendered</a:t>
            </a:r>
            <a:r>
              <a:rPr lang="en-GB" b="0" i="0" dirty="0">
                <a:solidFill>
                  <a:srgbClr val="000000"/>
                </a:solidFill>
                <a:effectLst/>
                <a:latin typeface="__Cairo_f22647"/>
              </a:rPr>
              <a:t>, it will recreate all normal functions in the component. React provided a </a:t>
            </a:r>
            <a:r>
              <a:rPr lang="en-GB" b="0" i="0" dirty="0" err="1">
                <a:solidFill>
                  <a:srgbClr val="000000"/>
                </a:solidFill>
                <a:effectLst/>
                <a:latin typeface="__Cairo_f22647"/>
              </a:rPr>
              <a:t>useCallback</a:t>
            </a:r>
            <a:r>
              <a:rPr lang="en-GB" b="0" i="0" dirty="0">
                <a:solidFill>
                  <a:srgbClr val="000000"/>
                </a:solidFill>
                <a:effectLst/>
                <a:latin typeface="__Cairo_f22647"/>
              </a:rPr>
              <a:t> hook that can be used to avoid that. </a:t>
            </a:r>
            <a:r>
              <a:rPr lang="en-GB" b="0" i="0" dirty="0" err="1">
                <a:solidFill>
                  <a:srgbClr val="000000"/>
                </a:solidFill>
                <a:effectLst/>
                <a:latin typeface="__Cairo_f22647"/>
              </a:rPr>
              <a:t>useCallback</a:t>
            </a:r>
            <a:r>
              <a:rPr lang="en-GB" b="0" i="0" dirty="0">
                <a:solidFill>
                  <a:srgbClr val="000000"/>
                </a:solidFill>
                <a:effectLst/>
                <a:latin typeface="__Cairo_f22647"/>
              </a:rPr>
              <a:t> will keep the old instance of the function between renders as long as its dependencies doesn't change.</a:t>
            </a:r>
            <a:endParaRPr lang="en-GB" dirty="0"/>
          </a:p>
        </p:txBody>
      </p:sp>
      <p:sp>
        <p:nvSpPr>
          <p:cNvPr id="4" name="Slide Number Placeholder 3">
            <a:extLst>
              <a:ext uri="{FF2B5EF4-FFF2-40B4-BE49-F238E27FC236}">
                <a16:creationId xmlns:a16="http://schemas.microsoft.com/office/drawing/2014/main" id="{D25B0E3E-5D1D-F41D-A149-FCD530F6D9AD}"/>
              </a:ext>
            </a:extLst>
          </p:cNvPr>
          <p:cNvSpPr>
            <a:spLocks noGrp="1"/>
          </p:cNvSpPr>
          <p:nvPr>
            <p:ph type="sldNum" sz="quarter" idx="5"/>
          </p:nvPr>
        </p:nvSpPr>
        <p:spPr/>
        <p:txBody>
          <a:bodyPr/>
          <a:lstStyle/>
          <a:p>
            <a:fld id="{548901C6-1DA1-FB44-ABEE-06A0FEB7738E}" type="slidenum">
              <a:rPr lang="en-GB" smtClean="0"/>
              <a:pPr/>
              <a:t>35</a:t>
            </a:fld>
            <a:endParaRPr lang="en-GB"/>
          </a:p>
        </p:txBody>
      </p:sp>
    </p:spTree>
    <p:extLst>
      <p:ext uri="{BB962C8B-B14F-4D97-AF65-F5344CB8AC3E}">
        <p14:creationId xmlns:p14="http://schemas.microsoft.com/office/powerpoint/2010/main" val="1448168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D865E-0936-ADB6-5EF9-C2C0EBB1A5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7859E2-130B-DF27-C721-6CD5768C60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1C0312-C6FF-3EA6-D0DF-0A0336629645}"/>
              </a:ext>
            </a:extLst>
          </p:cNvPr>
          <p:cNvSpPr>
            <a:spLocks noGrp="1"/>
          </p:cNvSpPr>
          <p:nvPr>
            <p:ph type="body" idx="1"/>
          </p:nvPr>
        </p:nvSpPr>
        <p:spPr/>
        <p:txBody>
          <a:bodyPr/>
          <a:lstStyle/>
          <a:p>
            <a:r>
              <a:rPr lang="en-GB" b="0" i="0" dirty="0">
                <a:solidFill>
                  <a:srgbClr val="000000"/>
                </a:solidFill>
                <a:effectLst/>
                <a:latin typeface="__Cairo_f22647"/>
              </a:rPr>
              <a:t>Whenever a functional React component is </a:t>
            </a:r>
            <a:r>
              <a:rPr lang="en-GB" b="0" i="0" dirty="0" err="1">
                <a:solidFill>
                  <a:srgbClr val="000000"/>
                </a:solidFill>
                <a:effectLst/>
                <a:latin typeface="__Cairo_f22647"/>
              </a:rPr>
              <a:t>rerendered</a:t>
            </a:r>
            <a:r>
              <a:rPr lang="en-GB" b="0" i="0" dirty="0">
                <a:solidFill>
                  <a:srgbClr val="000000"/>
                </a:solidFill>
                <a:effectLst/>
                <a:latin typeface="__Cairo_f22647"/>
              </a:rPr>
              <a:t>, it will recreate all normal functions in the component. React provided a </a:t>
            </a:r>
            <a:r>
              <a:rPr lang="en-GB" b="0" i="0" dirty="0" err="1">
                <a:solidFill>
                  <a:srgbClr val="000000"/>
                </a:solidFill>
                <a:effectLst/>
                <a:latin typeface="__Cairo_f22647"/>
              </a:rPr>
              <a:t>useCallback</a:t>
            </a:r>
            <a:r>
              <a:rPr lang="en-GB" b="0" i="0" dirty="0">
                <a:solidFill>
                  <a:srgbClr val="000000"/>
                </a:solidFill>
                <a:effectLst/>
                <a:latin typeface="__Cairo_f22647"/>
              </a:rPr>
              <a:t> hook that can be used to avoid that. </a:t>
            </a:r>
            <a:r>
              <a:rPr lang="en-GB" b="0" i="0" dirty="0" err="1">
                <a:solidFill>
                  <a:srgbClr val="000000"/>
                </a:solidFill>
                <a:effectLst/>
                <a:latin typeface="__Cairo_f22647"/>
              </a:rPr>
              <a:t>useCallback</a:t>
            </a:r>
            <a:r>
              <a:rPr lang="en-GB" b="0" i="0" dirty="0">
                <a:solidFill>
                  <a:srgbClr val="000000"/>
                </a:solidFill>
                <a:effectLst/>
                <a:latin typeface="__Cairo_f22647"/>
              </a:rPr>
              <a:t> will keep the old instance of the function between renders as long as its dependencies doesn't change.</a:t>
            </a:r>
            <a:endParaRPr lang="en-GB" dirty="0"/>
          </a:p>
        </p:txBody>
      </p:sp>
      <p:sp>
        <p:nvSpPr>
          <p:cNvPr id="4" name="Slide Number Placeholder 3">
            <a:extLst>
              <a:ext uri="{FF2B5EF4-FFF2-40B4-BE49-F238E27FC236}">
                <a16:creationId xmlns:a16="http://schemas.microsoft.com/office/drawing/2014/main" id="{BA9C5F22-DC08-6F81-F22F-9AA006CDF7BA}"/>
              </a:ext>
            </a:extLst>
          </p:cNvPr>
          <p:cNvSpPr>
            <a:spLocks noGrp="1"/>
          </p:cNvSpPr>
          <p:nvPr>
            <p:ph type="sldNum" sz="quarter" idx="5"/>
          </p:nvPr>
        </p:nvSpPr>
        <p:spPr/>
        <p:txBody>
          <a:bodyPr/>
          <a:lstStyle/>
          <a:p>
            <a:fld id="{548901C6-1DA1-FB44-ABEE-06A0FEB7738E}" type="slidenum">
              <a:rPr lang="en-GB" smtClean="0"/>
              <a:pPr/>
              <a:t>36</a:t>
            </a:fld>
            <a:endParaRPr lang="en-GB"/>
          </a:p>
        </p:txBody>
      </p:sp>
    </p:spTree>
    <p:extLst>
      <p:ext uri="{BB962C8B-B14F-4D97-AF65-F5344CB8AC3E}">
        <p14:creationId xmlns:p14="http://schemas.microsoft.com/office/powerpoint/2010/main" val="1214972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F7648-823C-E16A-299D-5B202B119C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1FD562-79F5-E8BD-9C61-5441E0808D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B39E36-57EB-A7A2-8392-78D590679D3A}"/>
              </a:ext>
            </a:extLst>
          </p:cNvPr>
          <p:cNvSpPr>
            <a:spLocks noGrp="1"/>
          </p:cNvSpPr>
          <p:nvPr>
            <p:ph type="body" idx="1"/>
          </p:nvPr>
        </p:nvSpPr>
        <p:spPr/>
        <p:txBody>
          <a:bodyPr/>
          <a:lstStyle/>
          <a:p>
            <a:r>
              <a:rPr lang="en-GB" b="0" i="0" dirty="0">
                <a:solidFill>
                  <a:srgbClr val="000000"/>
                </a:solidFill>
                <a:effectLst/>
                <a:latin typeface="__Cairo_f22647"/>
              </a:rPr>
              <a:t>If you have an effect which isn't dependent on any variables, make sure to an empty dependency list as the second argument to </a:t>
            </a:r>
            <a:r>
              <a:rPr lang="en-GB" b="0" i="0" dirty="0" err="1">
                <a:solidFill>
                  <a:srgbClr val="000000"/>
                </a:solidFill>
                <a:effectLst/>
                <a:latin typeface="__Cairo_f22647"/>
              </a:rPr>
              <a:t>useEffect</a:t>
            </a:r>
            <a:r>
              <a:rPr lang="en-GB" b="0" i="0" dirty="0">
                <a:solidFill>
                  <a:srgbClr val="000000"/>
                </a:solidFill>
                <a:effectLst/>
                <a:latin typeface="__Cairo_f22647"/>
              </a:rPr>
              <a:t>. If you don't do that, the effect will run on every render.</a:t>
            </a:r>
            <a:endParaRPr lang="en-GB" dirty="0"/>
          </a:p>
        </p:txBody>
      </p:sp>
      <p:sp>
        <p:nvSpPr>
          <p:cNvPr id="4" name="Slide Number Placeholder 3">
            <a:extLst>
              <a:ext uri="{FF2B5EF4-FFF2-40B4-BE49-F238E27FC236}">
                <a16:creationId xmlns:a16="http://schemas.microsoft.com/office/drawing/2014/main" id="{9736BABD-CC4A-0618-D46E-73E68E5D54E5}"/>
              </a:ext>
            </a:extLst>
          </p:cNvPr>
          <p:cNvSpPr>
            <a:spLocks noGrp="1"/>
          </p:cNvSpPr>
          <p:nvPr>
            <p:ph type="sldNum" sz="quarter" idx="5"/>
          </p:nvPr>
        </p:nvSpPr>
        <p:spPr/>
        <p:txBody>
          <a:bodyPr/>
          <a:lstStyle/>
          <a:p>
            <a:fld id="{548901C6-1DA1-FB44-ABEE-06A0FEB7738E}" type="slidenum">
              <a:rPr lang="en-GB" smtClean="0"/>
              <a:pPr/>
              <a:t>37</a:t>
            </a:fld>
            <a:endParaRPr lang="en-GB"/>
          </a:p>
        </p:txBody>
      </p:sp>
    </p:spTree>
    <p:extLst>
      <p:ext uri="{BB962C8B-B14F-4D97-AF65-F5344CB8AC3E}">
        <p14:creationId xmlns:p14="http://schemas.microsoft.com/office/powerpoint/2010/main" val="19954785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39895-A7C0-53D0-ACF3-8808F035AF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105812-06B9-BFF7-5C56-618D2C8039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183A94-5636-6429-227B-4DC0CA30D300}"/>
              </a:ext>
            </a:extLst>
          </p:cNvPr>
          <p:cNvSpPr>
            <a:spLocks noGrp="1"/>
          </p:cNvSpPr>
          <p:nvPr>
            <p:ph type="body" idx="1"/>
          </p:nvPr>
        </p:nvSpPr>
        <p:spPr/>
        <p:txBody>
          <a:bodyPr/>
          <a:lstStyle/>
          <a:p>
            <a:r>
              <a:rPr lang="en-GB" b="0" i="0" dirty="0">
                <a:solidFill>
                  <a:srgbClr val="000000"/>
                </a:solidFill>
                <a:effectLst/>
                <a:latin typeface="__Cairo_f22647"/>
              </a:rPr>
              <a:t>What is the problem with it? The problem is that you are misusing React. As discussed before, variables declared within a component will be redeclared every time the component renders. In this case, it means that the functional child component has to be recreated every time the parent </a:t>
            </a:r>
            <a:r>
              <a:rPr lang="en-GB" b="0" i="0" dirty="0" err="1">
                <a:solidFill>
                  <a:srgbClr val="000000"/>
                </a:solidFill>
                <a:effectLst/>
                <a:latin typeface="__Cairo_f22647"/>
              </a:rPr>
              <a:t>rerenders</a:t>
            </a:r>
            <a:r>
              <a:rPr lang="en-GB" b="0" i="0" dirty="0">
                <a:solidFill>
                  <a:srgbClr val="000000"/>
                </a:solidFill>
                <a:effectLst/>
                <a:latin typeface="__Cairo_f22647"/>
              </a:rPr>
              <a:t>.</a:t>
            </a:r>
            <a:endParaRPr lang="en-GB" dirty="0"/>
          </a:p>
        </p:txBody>
      </p:sp>
      <p:sp>
        <p:nvSpPr>
          <p:cNvPr id="4" name="Slide Number Placeholder 3">
            <a:extLst>
              <a:ext uri="{FF2B5EF4-FFF2-40B4-BE49-F238E27FC236}">
                <a16:creationId xmlns:a16="http://schemas.microsoft.com/office/drawing/2014/main" id="{8838DD2D-9952-61D6-A131-4715178E05B6}"/>
              </a:ext>
            </a:extLst>
          </p:cNvPr>
          <p:cNvSpPr>
            <a:spLocks noGrp="1"/>
          </p:cNvSpPr>
          <p:nvPr>
            <p:ph type="sldNum" sz="quarter" idx="5"/>
          </p:nvPr>
        </p:nvSpPr>
        <p:spPr/>
        <p:txBody>
          <a:bodyPr/>
          <a:lstStyle/>
          <a:p>
            <a:fld id="{548901C6-1DA1-FB44-ABEE-06A0FEB7738E}" type="slidenum">
              <a:rPr lang="en-GB" smtClean="0"/>
              <a:pPr/>
              <a:t>38</a:t>
            </a:fld>
            <a:endParaRPr lang="en-GB"/>
          </a:p>
        </p:txBody>
      </p:sp>
    </p:spTree>
    <p:extLst>
      <p:ext uri="{BB962C8B-B14F-4D97-AF65-F5344CB8AC3E}">
        <p14:creationId xmlns:p14="http://schemas.microsoft.com/office/powerpoint/2010/main" val="13929204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94EB1-E47D-37E0-ED1A-BCBB8CE13D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AEF3AF-854D-5C01-BD43-4C6727E891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B6CF44-60DE-8C22-797C-83C0F657A086}"/>
              </a:ext>
            </a:extLst>
          </p:cNvPr>
          <p:cNvSpPr>
            <a:spLocks noGrp="1"/>
          </p:cNvSpPr>
          <p:nvPr>
            <p:ph type="body" idx="1"/>
          </p:nvPr>
        </p:nvSpPr>
        <p:spPr/>
        <p:txBody>
          <a:bodyPr/>
          <a:lstStyle/>
          <a:p>
            <a:r>
              <a:rPr lang="en-GB" b="0" i="0" u="none" strike="noStrike" dirty="0">
                <a:effectLst/>
                <a:latin typeface="__Cairo_f22647"/>
                <a:hlinkClick r:id="rId3"/>
              </a:rPr>
              <a:t>React Documentation</a:t>
            </a:r>
            <a:r>
              <a:rPr lang="en-GB" b="0" i="0" dirty="0">
                <a:solidFill>
                  <a:srgbClr val="000000"/>
                </a:solidFill>
                <a:effectLst/>
                <a:latin typeface="__Cairo_f22647"/>
              </a:rPr>
              <a:t>. One should never write conditional hooks, simply as that.</a:t>
            </a:r>
            <a:endParaRPr lang="en-GB" dirty="0"/>
          </a:p>
        </p:txBody>
      </p:sp>
      <p:sp>
        <p:nvSpPr>
          <p:cNvPr id="4" name="Slide Number Placeholder 3">
            <a:extLst>
              <a:ext uri="{FF2B5EF4-FFF2-40B4-BE49-F238E27FC236}">
                <a16:creationId xmlns:a16="http://schemas.microsoft.com/office/drawing/2014/main" id="{8676CD71-8C2C-935D-CBB6-F7E8F31093FA}"/>
              </a:ext>
            </a:extLst>
          </p:cNvPr>
          <p:cNvSpPr>
            <a:spLocks noGrp="1"/>
          </p:cNvSpPr>
          <p:nvPr>
            <p:ph type="sldNum" sz="quarter" idx="5"/>
          </p:nvPr>
        </p:nvSpPr>
        <p:spPr/>
        <p:txBody>
          <a:bodyPr/>
          <a:lstStyle/>
          <a:p>
            <a:fld id="{548901C6-1DA1-FB44-ABEE-06A0FEB7738E}" type="slidenum">
              <a:rPr lang="en-GB" smtClean="0"/>
              <a:pPr/>
              <a:t>39</a:t>
            </a:fld>
            <a:endParaRPr lang="en-GB"/>
          </a:p>
        </p:txBody>
      </p:sp>
    </p:spTree>
    <p:extLst>
      <p:ext uri="{BB962C8B-B14F-4D97-AF65-F5344CB8AC3E}">
        <p14:creationId xmlns:p14="http://schemas.microsoft.com/office/powerpoint/2010/main" val="2715179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41</a:t>
            </a:fld>
            <a:endParaRPr lang="en-GB"/>
          </a:p>
        </p:txBody>
      </p:sp>
    </p:spTree>
    <p:extLst>
      <p:ext uri="{BB962C8B-B14F-4D97-AF65-F5344CB8AC3E}">
        <p14:creationId xmlns:p14="http://schemas.microsoft.com/office/powerpoint/2010/main" val="473843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6</a:t>
            </a:fld>
            <a:endParaRPr lang="en-GB"/>
          </a:p>
        </p:txBody>
      </p:sp>
    </p:spTree>
    <p:extLst>
      <p:ext uri="{BB962C8B-B14F-4D97-AF65-F5344CB8AC3E}">
        <p14:creationId xmlns:p14="http://schemas.microsoft.com/office/powerpoint/2010/main" val="3185691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7</a:t>
            </a:fld>
            <a:endParaRPr lang="en-GB"/>
          </a:p>
        </p:txBody>
      </p:sp>
    </p:spTree>
    <p:extLst>
      <p:ext uri="{BB962C8B-B14F-4D97-AF65-F5344CB8AC3E}">
        <p14:creationId xmlns:p14="http://schemas.microsoft.com/office/powerpoint/2010/main" val="3862713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8</a:t>
            </a:fld>
            <a:endParaRPr lang="en-GB"/>
          </a:p>
        </p:txBody>
      </p:sp>
    </p:spTree>
    <p:extLst>
      <p:ext uri="{BB962C8B-B14F-4D97-AF65-F5344CB8AC3E}">
        <p14:creationId xmlns:p14="http://schemas.microsoft.com/office/powerpoint/2010/main" val="2497786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9</a:t>
            </a:fld>
            <a:endParaRPr lang="en-GB"/>
          </a:p>
        </p:txBody>
      </p:sp>
    </p:spTree>
    <p:extLst>
      <p:ext uri="{BB962C8B-B14F-4D97-AF65-F5344CB8AC3E}">
        <p14:creationId xmlns:p14="http://schemas.microsoft.com/office/powerpoint/2010/main" val="2155051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10</a:t>
            </a:fld>
            <a:endParaRPr lang="en-GB"/>
          </a:p>
        </p:txBody>
      </p:sp>
    </p:spTree>
    <p:extLst>
      <p:ext uri="{BB962C8B-B14F-4D97-AF65-F5344CB8AC3E}">
        <p14:creationId xmlns:p14="http://schemas.microsoft.com/office/powerpoint/2010/main" val="86974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code contains 2 hooks, which can be </a:t>
            </a:r>
            <a:r>
              <a:rPr lang="en-GB" dirty="0" err="1"/>
              <a:t>resused</a:t>
            </a:r>
            <a:r>
              <a:rPr lang="en-GB" dirty="0"/>
              <a:t> across our app to pull data in.</a:t>
            </a:r>
          </a:p>
        </p:txBody>
      </p:sp>
      <p:sp>
        <p:nvSpPr>
          <p:cNvPr id="4" name="Slide Number Placeholder 3"/>
          <p:cNvSpPr>
            <a:spLocks noGrp="1"/>
          </p:cNvSpPr>
          <p:nvPr>
            <p:ph type="sldNum" sz="quarter" idx="5"/>
          </p:nvPr>
        </p:nvSpPr>
        <p:spPr/>
        <p:txBody>
          <a:bodyPr/>
          <a:lstStyle/>
          <a:p>
            <a:fld id="{548901C6-1DA1-FB44-ABEE-06A0FEB7738E}" type="slidenum">
              <a:rPr lang="en-GB" smtClean="0"/>
              <a:pPr/>
              <a:t>11</a:t>
            </a:fld>
            <a:endParaRPr lang="en-GB"/>
          </a:p>
        </p:txBody>
      </p:sp>
    </p:spTree>
    <p:extLst>
      <p:ext uri="{BB962C8B-B14F-4D97-AF65-F5344CB8AC3E}">
        <p14:creationId xmlns:p14="http://schemas.microsoft.com/office/powerpoint/2010/main" val="13134884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QA_CovSlide">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4799" y="4437788"/>
            <a:ext cx="11160000" cy="720000"/>
          </a:xfrm>
          <a:prstGeom prst="rect">
            <a:avLst/>
          </a:prstGeom>
          <a:ln>
            <a:noFill/>
          </a:ln>
        </p:spPr>
        <p:txBody>
          <a:bodyPr lIns="0" rIns="0" anchor="t">
            <a:noAutofit/>
          </a:bodyPr>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5481638"/>
            <a:ext cx="11160000"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66702801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QA_DivBlue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411352887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QA_DivOrange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9373673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QA_DivPurple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12520781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QA_DivRed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4081329878"/>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QA_DivGreen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212572551"/>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QA_DivYellowOu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2883158"/>
            <a:ext cx="7272337" cy="1166327"/>
          </a:xfrm>
          <a:prstGeom prst="rect">
            <a:avLst/>
          </a:prstGeom>
          <a:ln>
            <a:noFill/>
          </a:ln>
        </p:spPr>
        <p:txBody>
          <a:bodyPr lIns="0" rIns="0" anchor="ctr"/>
          <a:lstStyle>
            <a:lvl1pPr algn="l">
              <a:defRPr sz="36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4460033"/>
            <a:ext cx="7272336" cy="1885205"/>
          </a:xfrm>
          <a:prstGeom prst="rect">
            <a:avLst/>
          </a:prstGeom>
          <a:ln>
            <a:noFill/>
          </a:ln>
        </p:spPr>
        <p:txBody>
          <a:bodyPr lIns="0" rIns="0" anchor="t"/>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660455616"/>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254124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79411267"/>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855686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1882887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0122809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76333803"/>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QA_Layout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FC0BA25C-539F-AC13-A09B-C239D82ECDFA}"/>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1">
            <a:extLst>
              <a:ext uri="{FF2B5EF4-FFF2-40B4-BE49-F238E27FC236}">
                <a16:creationId xmlns:a16="http://schemas.microsoft.com/office/drawing/2014/main" id="{854D955D-2481-AE77-A2BC-86226EA85F86}"/>
              </a:ext>
            </a:extLst>
          </p:cNvPr>
          <p:cNvSpPr>
            <a:spLocks noChangeArrowheads="1"/>
          </p:cNvSpPr>
          <p:nvPr userDrawn="1"/>
        </p:nvSpPr>
        <p:spPr bwMode="auto">
          <a:xfrm>
            <a:off x="0" y="0"/>
            <a:ext cx="1143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FFFFFF"/>
                </a:solidFill>
                <a:effectLst/>
                <a:latin typeface="var(--fontFamilyBase)"/>
              </a:rPr>
              <a:t>qa.com - QA Limited</a:t>
            </a:r>
            <a:endParaRPr kumimoji="0" lang="en-US" altLang="en-US" sz="1800" b="0" i="0" u="none" strike="noStrike" cap="none" normalizeH="0" baseline="0">
              <a:ln>
                <a:noFill/>
              </a:ln>
              <a:solidFill>
                <a:srgbClr val="FFFFF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FFFFFF"/>
                </a:solidFill>
                <a:effectLst/>
                <a:latin typeface="-apple-system"/>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2392898"/>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31C393D9-3D8C-C0CA-E619-E8A43F365B6C}"/>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766011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12902B99-5EC2-21D7-56FD-AE0CDF787719}"/>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38153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12902B99-5EC2-21D7-56FD-AE0CDF787719}"/>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670948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12902B99-5EC2-21D7-56FD-AE0CDF787719}"/>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511345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12902B99-5EC2-21D7-56FD-AE0CDF787719}"/>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898292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QA_Layout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700000"/>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12902B99-5EC2-21D7-56FD-AE0CDF787719}"/>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658634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9624631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965607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03959065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73280030"/>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69887205"/>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04030129"/>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QA_Layout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3419999"/>
            <a:ext cx="2520000" cy="2888726"/>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DBE49E79-444B-5BFE-2CC5-3BCBDB7FC294}"/>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32E64040-5828-D1C4-024E-776A7E04C9BF}"/>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1">
            <a:extLst>
              <a:ext uri="{FF2B5EF4-FFF2-40B4-BE49-F238E27FC236}">
                <a16:creationId xmlns:a16="http://schemas.microsoft.com/office/drawing/2014/main" id="{2C782DDA-73CD-23FC-931E-1750740B2B12}"/>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12597340"/>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21589779"/>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7971302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29461534"/>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32814416"/>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032274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QA_Layout4_photo">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7272337"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1800000"/>
            <a:ext cx="7272336"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Text Placeholder 6">
            <a:extLst>
              <a:ext uri="{FF2B5EF4-FFF2-40B4-BE49-F238E27FC236}">
                <a16:creationId xmlns:a16="http://schemas.microsoft.com/office/drawing/2014/main" id="{EF62F938-B3EB-FFBA-C3D3-C22BB8010F60}"/>
              </a:ext>
            </a:extLst>
          </p:cNvPr>
          <p:cNvSpPr>
            <a:spLocks noGrp="1"/>
          </p:cNvSpPr>
          <p:nvPr>
            <p:ph type="body" sz="quarter" idx="13"/>
          </p:nvPr>
        </p:nvSpPr>
        <p:spPr>
          <a:xfrm>
            <a:off x="515938" y="2699999"/>
            <a:ext cx="3348000" cy="3608725"/>
          </a:xfrm>
          <a:prstGeom prst="rect">
            <a:avLst/>
          </a:prstGeom>
        </p:spPr>
        <p:txBody>
          <a:bodyPr>
            <a:noAutofit/>
          </a:bodyPr>
          <a:lstStyle>
            <a:lvl1pPr marL="0" indent="0">
              <a:buNone/>
              <a:defRPr sz="1400"/>
            </a:lvl1pPr>
          </a:lstStyle>
          <a:p>
            <a:pPr lvl="0"/>
            <a:r>
              <a:rPr lang="en-US"/>
              <a:t>Click to edit Master text styles</a:t>
            </a:r>
          </a:p>
        </p:txBody>
      </p:sp>
      <p:sp>
        <p:nvSpPr>
          <p:cNvPr id="5" name="Text Placeholder 8">
            <a:extLst>
              <a:ext uri="{FF2B5EF4-FFF2-40B4-BE49-F238E27FC236}">
                <a16:creationId xmlns:a16="http://schemas.microsoft.com/office/drawing/2014/main" id="{08822CA7-F31C-E1EC-01A7-F09E797ACFCE}"/>
              </a:ext>
            </a:extLst>
          </p:cNvPr>
          <p:cNvSpPr>
            <a:spLocks noGrp="1"/>
          </p:cNvSpPr>
          <p:nvPr>
            <p:ph type="body" sz="quarter" idx="14"/>
          </p:nvPr>
        </p:nvSpPr>
        <p:spPr>
          <a:xfrm>
            <a:off x="4422000" y="2700000"/>
            <a:ext cx="3348000" cy="2492667"/>
          </a:xfrm>
          <a:prstGeom prst="rect">
            <a:avLst/>
          </a:prstGeom>
        </p:spPr>
        <p:txBody>
          <a:bodyPr>
            <a:noAutofit/>
          </a:bodyPr>
          <a:lstStyle>
            <a:lvl1pPr marL="0" indent="0">
              <a:buNone/>
              <a:defRPr sz="1400"/>
            </a:lvl1pPr>
          </a:lstStyle>
          <a:p>
            <a:pPr lvl="0"/>
            <a:r>
              <a:rPr lang="en-US"/>
              <a:t>Click to edit Master text styles</a:t>
            </a:r>
          </a:p>
        </p:txBody>
      </p:sp>
      <p:sp>
        <p:nvSpPr>
          <p:cNvPr id="6" name="Picture Placeholder 3">
            <a:extLst>
              <a:ext uri="{FF2B5EF4-FFF2-40B4-BE49-F238E27FC236}">
                <a16:creationId xmlns:a16="http://schemas.microsoft.com/office/drawing/2014/main" id="{A3B6E3E1-8294-B016-8C7B-A787BB78E761}"/>
              </a:ext>
            </a:extLst>
          </p:cNvPr>
          <p:cNvSpPr>
            <a:spLocks noGrp="1"/>
          </p:cNvSpPr>
          <p:nvPr>
            <p:ph type="pic" sz="quarter" idx="15"/>
          </p:nvPr>
        </p:nvSpPr>
        <p:spPr>
          <a:xfrm>
            <a:off x="8328025" y="522000"/>
            <a:ext cx="3863975" cy="6141189"/>
          </a:xfrm>
          <a:prstGeom prst="rect">
            <a:avLst/>
          </a:prstGeom>
        </p:spPr>
        <p:txBody>
          <a:bodyPr/>
          <a:lstStyle/>
          <a:p>
            <a:endParaRPr lang="en-GB"/>
          </a:p>
        </p:txBody>
      </p:sp>
      <p:sp>
        <p:nvSpPr>
          <p:cNvPr id="7" name="Rectangle 6">
            <a:extLst>
              <a:ext uri="{FF2B5EF4-FFF2-40B4-BE49-F238E27FC236}">
                <a16:creationId xmlns:a16="http://schemas.microsoft.com/office/drawing/2014/main" id="{853F59ED-1183-27E2-2534-40888C441ECA}"/>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8453945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8" name="Graphic 31">
            <a:extLst>
              <a:ext uri="{FF2B5EF4-FFF2-40B4-BE49-F238E27FC236}">
                <a16:creationId xmlns:a16="http://schemas.microsoft.com/office/drawing/2014/main" id="{15117A67-D6F2-405A-909B-355132E8A65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9732" t="-5743" r="-9847"/>
          <a:stretch/>
        </p:blipFill>
        <p:spPr>
          <a:xfrm>
            <a:off x="265143" y="388189"/>
            <a:ext cx="776377" cy="483079"/>
          </a:xfrm>
          <a:prstGeom prst="rect">
            <a:avLst/>
          </a:prstGeom>
        </p:spPr>
      </p:pic>
    </p:spTree>
    <p:extLst>
      <p:ext uri="{BB962C8B-B14F-4D97-AF65-F5344CB8AC3E}">
        <p14:creationId xmlns:p14="http://schemas.microsoft.com/office/powerpoint/2010/main" val="414186717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389918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646536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346104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174792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16835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QA_Layout5">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1F750EB8-8B5E-27BB-F5B5-15E38895D8B5}"/>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83838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9262765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7025847"/>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6884210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0581243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3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4202684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46978667"/>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QA_Layout1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9" y="972000"/>
            <a:ext cx="11160122"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799186"/>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879999"/>
            <a:ext cx="3348037" cy="342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BA62B451-9077-73D8-F2D3-9A668C4D3685}"/>
              </a:ext>
            </a:extLst>
          </p:cNvPr>
          <p:cNvSpPr>
            <a:spLocks noGrp="1"/>
          </p:cNvSpPr>
          <p:nvPr>
            <p:ph type="body" sz="quarter" idx="11"/>
          </p:nvPr>
        </p:nvSpPr>
        <p:spPr>
          <a:xfrm>
            <a:off x="4403725" y="2879999"/>
            <a:ext cx="7272338" cy="3428725"/>
          </a:xfrm>
          <a:prstGeom prst="rect">
            <a:avLst/>
          </a:prstGeom>
        </p:spPr>
        <p:txBody>
          <a:bodyPr>
            <a:noAutofit/>
          </a:bodyPr>
          <a:lstStyle>
            <a:lvl1pPr>
              <a:defRPr sz="1400"/>
            </a:lvl1pPr>
          </a:lstStyle>
          <a:p>
            <a:pPr lvl="0"/>
            <a:r>
              <a:rPr lang="en-US"/>
              <a:t>Click to edit Master text styles</a:t>
            </a:r>
          </a:p>
        </p:txBody>
      </p:sp>
      <p:sp>
        <p:nvSpPr>
          <p:cNvPr id="4" name="Rectangle 3">
            <a:extLst>
              <a:ext uri="{FF2B5EF4-FFF2-40B4-BE49-F238E27FC236}">
                <a16:creationId xmlns:a16="http://schemas.microsoft.com/office/drawing/2014/main" id="{435A27F0-3839-A7D0-7F6D-1A6BC3598A8A}"/>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75030373"/>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407101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00097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93119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463262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124203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QA_Layout2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2153-C630-463E-198B-D505C376C11B}"/>
              </a:ext>
            </a:extLst>
          </p:cNvPr>
          <p:cNvSpPr>
            <a:spLocks noGrp="1"/>
          </p:cNvSpPr>
          <p:nvPr>
            <p:ph type="title"/>
          </p:nvPr>
        </p:nvSpPr>
        <p:spPr>
          <a:xfrm>
            <a:off x="515937" y="972000"/>
            <a:ext cx="11160125" cy="720000"/>
          </a:xfrm>
          <a:prstGeom prst="rect">
            <a:avLst/>
          </a:prstGeom>
        </p:spPr>
        <p:txBody>
          <a:bodyPr anchor="t">
            <a:noAutofit/>
          </a:bodyPr>
          <a:lstStyle/>
          <a:p>
            <a:r>
              <a:rPr lang="en-US"/>
              <a:t>Click to edit Master title style</a:t>
            </a:r>
            <a:endParaRPr lang="en-GB"/>
          </a:p>
        </p:txBody>
      </p:sp>
      <p:sp>
        <p:nvSpPr>
          <p:cNvPr id="7" name="Text Placeholder 6">
            <a:extLst>
              <a:ext uri="{FF2B5EF4-FFF2-40B4-BE49-F238E27FC236}">
                <a16:creationId xmlns:a16="http://schemas.microsoft.com/office/drawing/2014/main" id="{6F89889C-9901-0E0D-F464-36DFF409D3DC}"/>
              </a:ext>
            </a:extLst>
          </p:cNvPr>
          <p:cNvSpPr>
            <a:spLocks noGrp="1"/>
          </p:cNvSpPr>
          <p:nvPr>
            <p:ph type="body" sz="quarter" idx="13"/>
          </p:nvPr>
        </p:nvSpPr>
        <p:spPr>
          <a:xfrm>
            <a:off x="515937"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9" name="Text Placeholder 8">
            <a:extLst>
              <a:ext uri="{FF2B5EF4-FFF2-40B4-BE49-F238E27FC236}">
                <a16:creationId xmlns:a16="http://schemas.microsoft.com/office/drawing/2014/main" id="{CCCFCD17-96DB-0D59-36B4-CE8615F870FD}"/>
              </a:ext>
            </a:extLst>
          </p:cNvPr>
          <p:cNvSpPr>
            <a:spLocks noGrp="1"/>
          </p:cNvSpPr>
          <p:nvPr>
            <p:ph type="body" sz="quarter" idx="14"/>
          </p:nvPr>
        </p:nvSpPr>
        <p:spPr>
          <a:xfrm>
            <a:off x="4421999"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11" name="Text Placeholder 10">
            <a:extLst>
              <a:ext uri="{FF2B5EF4-FFF2-40B4-BE49-F238E27FC236}">
                <a16:creationId xmlns:a16="http://schemas.microsoft.com/office/drawing/2014/main" id="{9E710287-B48B-A4EA-C5C2-D14E30F60EAE}"/>
              </a:ext>
            </a:extLst>
          </p:cNvPr>
          <p:cNvSpPr>
            <a:spLocks noGrp="1"/>
          </p:cNvSpPr>
          <p:nvPr>
            <p:ph type="body" sz="quarter" idx="15"/>
          </p:nvPr>
        </p:nvSpPr>
        <p:spPr>
          <a:xfrm>
            <a:off x="8328024" y="2340000"/>
            <a:ext cx="3348000" cy="3968725"/>
          </a:xfrm>
          <a:prstGeom prst="rect">
            <a:avLst/>
          </a:prstGeom>
        </p:spPr>
        <p:txBody>
          <a:bodyPr>
            <a:noAutofit/>
          </a:bodyPr>
          <a:lstStyle>
            <a:lvl1pPr marL="0" indent="0">
              <a:buNone/>
              <a:defRPr sz="1400"/>
            </a:lvl1pPr>
          </a:lstStyle>
          <a:p>
            <a:pPr lvl="0"/>
            <a:r>
              <a:rPr lang="en-US"/>
              <a:t>Click to edit Master text styles</a:t>
            </a:r>
          </a:p>
        </p:txBody>
      </p:sp>
      <p:sp>
        <p:nvSpPr>
          <p:cNvPr id="3" name="Rectangle 2">
            <a:extLst>
              <a:ext uri="{FF2B5EF4-FFF2-40B4-BE49-F238E27FC236}">
                <a16:creationId xmlns:a16="http://schemas.microsoft.com/office/drawing/2014/main" id="{D5EF6CC7-FA3F-3DFD-A437-79967F3D566E}"/>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580737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3765181"/>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6248265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41083305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95880"/>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7868946"/>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89343103"/>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QA_Layout3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515938" y="972000"/>
            <a:ext cx="11160125" cy="720000"/>
          </a:xfrm>
          <a:prstGeom prst="rect">
            <a:avLst/>
          </a:prstGeom>
          <a:ln>
            <a:noFill/>
          </a:ln>
        </p:spPr>
        <p:txBody>
          <a:bodyPr anchor="t">
            <a:noAutofit/>
          </a:bodyPr>
          <a:lstStyle>
            <a:lvl1pPr algn="l">
              <a:defRPr sz="36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7" y="1800000"/>
            <a:ext cx="11160123" cy="358296"/>
          </a:xfrm>
          <a:prstGeom prst="rect">
            <a:avLst/>
          </a:prstGeom>
          <a:ln>
            <a:noFill/>
          </a:ln>
        </p:spPr>
        <p:txBody>
          <a:bodyPr anchor="t">
            <a:noAutofit/>
          </a:bodyPr>
          <a:lstStyle>
            <a:lvl1pPr marL="0" indent="0" algn="l">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92EFEF58-42AF-670A-ABB0-E36C90B7E173}"/>
              </a:ext>
            </a:extLst>
          </p:cNvPr>
          <p:cNvSpPr>
            <a:spLocks noGrp="1"/>
          </p:cNvSpPr>
          <p:nvPr>
            <p:ph type="body" sz="quarter" idx="10"/>
          </p:nvPr>
        </p:nvSpPr>
        <p:spPr>
          <a:xfrm>
            <a:off x="515938"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8">
            <a:extLst>
              <a:ext uri="{FF2B5EF4-FFF2-40B4-BE49-F238E27FC236}">
                <a16:creationId xmlns:a16="http://schemas.microsoft.com/office/drawing/2014/main" id="{455068E8-9BCA-EBED-805D-2D484452399E}"/>
              </a:ext>
            </a:extLst>
          </p:cNvPr>
          <p:cNvSpPr>
            <a:spLocks noGrp="1"/>
          </p:cNvSpPr>
          <p:nvPr>
            <p:ph type="body" sz="quarter" idx="11"/>
          </p:nvPr>
        </p:nvSpPr>
        <p:spPr>
          <a:xfrm>
            <a:off x="3392684"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8">
            <a:extLst>
              <a:ext uri="{FF2B5EF4-FFF2-40B4-BE49-F238E27FC236}">
                <a16:creationId xmlns:a16="http://schemas.microsoft.com/office/drawing/2014/main" id="{77F7E130-A4BD-FAC6-408D-93D795929E5E}"/>
              </a:ext>
            </a:extLst>
          </p:cNvPr>
          <p:cNvSpPr>
            <a:spLocks noGrp="1"/>
          </p:cNvSpPr>
          <p:nvPr>
            <p:ph type="body" sz="quarter" idx="12"/>
          </p:nvPr>
        </p:nvSpPr>
        <p:spPr>
          <a:xfrm>
            <a:off x="6269430"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A43F7F7C-D774-C672-538A-5AD8FC8E298B}"/>
              </a:ext>
            </a:extLst>
          </p:cNvPr>
          <p:cNvSpPr>
            <a:spLocks noGrp="1"/>
          </p:cNvSpPr>
          <p:nvPr>
            <p:ph type="body" sz="quarter" idx="13"/>
          </p:nvPr>
        </p:nvSpPr>
        <p:spPr>
          <a:xfrm>
            <a:off x="9146176" y="2520000"/>
            <a:ext cx="2520000" cy="3788725"/>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7F38D859-6778-A2A9-E361-E2C96AD56230}"/>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85755612"/>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14851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189324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480729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000909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543826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QA_Layout5_NoSym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671A99-398C-22FD-2BEF-6BB91DC23B26}"/>
              </a:ext>
            </a:extLst>
          </p:cNvPr>
          <p:cNvSpPr>
            <a:spLocks noGrp="1"/>
          </p:cNvSpPr>
          <p:nvPr>
            <p:ph type="body" sz="quarter" idx="10"/>
          </p:nvPr>
        </p:nvSpPr>
        <p:spPr>
          <a:xfrm>
            <a:off x="514350" y="1979999"/>
            <a:ext cx="11161713" cy="4328725"/>
          </a:xfrm>
          <a:prstGeom prst="rect">
            <a:avLst/>
          </a:prstGeom>
        </p:spPr>
        <p:txBody>
          <a:bodyPr/>
          <a:lstStyle>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0339C9C4-0A99-7B6F-643F-06022C89EDA3}"/>
              </a:ext>
            </a:extLst>
          </p:cNvPr>
          <p:cNvSpPr>
            <a:spLocks noGrp="1"/>
          </p:cNvSpPr>
          <p:nvPr>
            <p:ph type="title"/>
          </p:nvPr>
        </p:nvSpPr>
        <p:spPr>
          <a:xfrm>
            <a:off x="514799" y="972000"/>
            <a:ext cx="11161263" cy="720000"/>
          </a:xfrm>
          <a:prstGeom prst="rect">
            <a:avLst/>
          </a:prstGeom>
        </p:spPr>
        <p:txBody>
          <a:bodyPr anchor="t"/>
          <a:lstStyle/>
          <a:p>
            <a:r>
              <a:rPr lang="en-US"/>
              <a:t>Click to edit Master title style</a:t>
            </a:r>
            <a:endParaRPr lang="en-GB"/>
          </a:p>
        </p:txBody>
      </p:sp>
      <p:sp>
        <p:nvSpPr>
          <p:cNvPr id="3" name="Rectangle 2">
            <a:extLst>
              <a:ext uri="{FF2B5EF4-FFF2-40B4-BE49-F238E27FC236}">
                <a16:creationId xmlns:a16="http://schemas.microsoft.com/office/drawing/2014/main" id="{7D72711D-C1D3-A4A4-66F7-B70A1F3906BE}"/>
              </a:ext>
            </a:extLst>
          </p:cNvPr>
          <p:cNvSpPr/>
          <p:nvPr userDrawn="1"/>
        </p:nvSpPr>
        <p:spPr>
          <a:xfrm>
            <a:off x="0" y="6663189"/>
            <a:ext cx="12192000" cy="1948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46170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968240"/>
            <a:ext cx="5726719"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5878576"/>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Tree>
    <p:extLst>
      <p:ext uri="{BB962C8B-B14F-4D97-AF65-F5344CB8AC3E}">
        <p14:creationId xmlns:p14="http://schemas.microsoft.com/office/powerpoint/2010/main" val="30978126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QA_LayoutBlank">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3421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3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55159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3600" spc="60" baseline="0">
                <a:solidFill>
                  <a:srgbClr val="004050"/>
                </a:solidFill>
              </a:defRPr>
            </a:lvl1pPr>
          </a:lstStyle>
          <a:p>
            <a:r>
              <a:rPr lang="en-US" noProof="0" dirty="0"/>
              <a:t>CLICK TO EDIT MASTER TITLE STYLE</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88312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6419240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9" Type="http://schemas.openxmlformats.org/officeDocument/2006/relationships/slideLayout" Target="../slideLayouts/slideLayout44.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3" Type="http://schemas.openxmlformats.org/officeDocument/2006/relationships/slideLayout" Target="../slideLayouts/slideLayout68.xml"/><Relationship Id="rId58" Type="http://schemas.openxmlformats.org/officeDocument/2006/relationships/image" Target="../media/image22.png"/><Relationship Id="rId5" Type="http://schemas.openxmlformats.org/officeDocument/2006/relationships/slideLayout" Target="../slideLayouts/slideLayout20.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56" Type="http://schemas.openxmlformats.org/officeDocument/2006/relationships/slideLayout" Target="../slideLayouts/slideLayout7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59" Type="http://schemas.openxmlformats.org/officeDocument/2006/relationships/image" Target="../media/image23.svg"/><Relationship Id="rId20" Type="http://schemas.openxmlformats.org/officeDocument/2006/relationships/slideLayout" Target="../slideLayouts/slideLayout35.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57" Type="http://schemas.openxmlformats.org/officeDocument/2006/relationships/theme" Target="../theme/theme3.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3617814"/>
      </p:ext>
    </p:extLst>
  </p:cSld>
  <p:clrMap bg1="lt1" tx1="dk1" bg2="lt2" tx2="dk2" accent1="accent1" accent2="accent2" accent3="accent3" accent4="accent4" accent5="accent5" accent6="accent6" hlink="hlink" folHlink="folHlink"/>
  <p:sldLayoutIdLst>
    <p:sldLayoutId id="2147483910"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guide id="9" pos="325">
          <p15:clr>
            <a:srgbClr val="F26B43"/>
          </p15:clr>
        </p15:guide>
        <p15:guide id="10" orient="horz" pos="2478">
          <p15:clr>
            <a:srgbClr val="F26B43"/>
          </p15:clr>
        </p15:guide>
        <p15:guide id="11" orient="horz" pos="324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1819881"/>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9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8">
            <a:lum/>
            <a:extLst>
              <a:ext uri="{96DAC541-7B7A-43D3-8B79-37D633B846F1}">
                <asvg:svgBlip xmlns:asvg="http://schemas.microsoft.com/office/drawing/2016/SVG/main" r:embed="rId59"/>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31453-D466-041E-21E6-461B68BA259E}"/>
              </a:ext>
            </a:extLst>
          </p:cNvPr>
          <p:cNvSpPr>
            <a:spLocks noGrp="1" noRot="1" noMove="1" noResize="1" noEditPoints="1" noAdjustHandles="1" noChangeArrowheads="1" noChangeShapeType="1"/>
          </p:cNvSpPr>
          <p:nvPr>
            <p:ph type="title"/>
          </p:nvPr>
        </p:nvSpPr>
        <p:spPr>
          <a:xfrm>
            <a:off x="514799" y="1094400"/>
            <a:ext cx="11161263" cy="1166400"/>
          </a:xfrm>
          <a:prstGeom prst="rect">
            <a:avLst/>
          </a:prstGeom>
        </p:spPr>
        <p:txBody>
          <a:bodyPr vert="horz" lIns="0" tIns="45720" rIns="0" bIns="45720" rtlCol="0" anchor="ctr">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CC85BD2-F661-DE85-1C63-7FE2479FA944}"/>
              </a:ext>
            </a:extLst>
          </p:cNvPr>
          <p:cNvSpPr>
            <a:spLocks noGrp="1"/>
          </p:cNvSpPr>
          <p:nvPr>
            <p:ph type="body" idx="1"/>
          </p:nvPr>
        </p:nvSpPr>
        <p:spPr>
          <a:xfrm>
            <a:off x="514799" y="2664179"/>
            <a:ext cx="11160123" cy="36445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a:extLst>
              <a:ext uri="{FF2B5EF4-FFF2-40B4-BE49-F238E27FC236}">
                <a16:creationId xmlns:a16="http://schemas.microsoft.com/office/drawing/2014/main" id="{A2AB163C-3C1B-CE8A-F081-D509E18A5D7B}"/>
              </a:ext>
            </a:extLst>
          </p:cNvPr>
          <p:cNvSpPr/>
          <p:nvPr userDrawn="1"/>
        </p:nvSpPr>
        <p:spPr>
          <a:xfrm>
            <a:off x="0" y="6663189"/>
            <a:ext cx="12192000" cy="19481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32136460"/>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 id="2147483943" r:id="rId25"/>
    <p:sldLayoutId id="2147483944" r:id="rId26"/>
    <p:sldLayoutId id="2147483945" r:id="rId27"/>
    <p:sldLayoutId id="2147483946" r:id="rId28"/>
    <p:sldLayoutId id="2147483947" r:id="rId29"/>
    <p:sldLayoutId id="2147483948" r:id="rId30"/>
    <p:sldLayoutId id="2147483949" r:id="rId31"/>
    <p:sldLayoutId id="2147483950" r:id="rId32"/>
    <p:sldLayoutId id="2147483951" r:id="rId33"/>
    <p:sldLayoutId id="2147483952" r:id="rId34"/>
    <p:sldLayoutId id="2147483953" r:id="rId35"/>
    <p:sldLayoutId id="2147483954" r:id="rId36"/>
    <p:sldLayoutId id="2147483955" r:id="rId37"/>
    <p:sldLayoutId id="2147483956" r:id="rId38"/>
    <p:sldLayoutId id="2147483957" r:id="rId39"/>
    <p:sldLayoutId id="2147483958" r:id="rId40"/>
    <p:sldLayoutId id="2147483959" r:id="rId41"/>
    <p:sldLayoutId id="2147483960" r:id="rId42"/>
    <p:sldLayoutId id="2147483961" r:id="rId43"/>
    <p:sldLayoutId id="2147483962" r:id="rId44"/>
    <p:sldLayoutId id="2147483963" r:id="rId45"/>
    <p:sldLayoutId id="2147483964" r:id="rId46"/>
    <p:sldLayoutId id="2147483965" r:id="rId47"/>
    <p:sldLayoutId id="2147483966" r:id="rId48"/>
    <p:sldLayoutId id="2147483967" r:id="rId49"/>
    <p:sldLayoutId id="2147483968" r:id="rId50"/>
    <p:sldLayoutId id="2147483969" r:id="rId51"/>
    <p:sldLayoutId id="2147483970" r:id="rId52"/>
    <p:sldLayoutId id="2147483971" r:id="rId53"/>
    <p:sldLayoutId id="2147483972" r:id="rId54"/>
    <p:sldLayoutId id="2147483973" r:id="rId55"/>
    <p:sldLayoutId id="2147483983" r:id="rId56"/>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pos="2434">
          <p15:clr>
            <a:srgbClr val="F26B43"/>
          </p15:clr>
        </p15:guide>
        <p15:guide id="4" pos="2774">
          <p15:clr>
            <a:srgbClr val="F26B43"/>
          </p15:clr>
        </p15:guide>
        <p15:guide id="5" pos="4906">
          <p15:clr>
            <a:srgbClr val="F26B43"/>
          </p15:clr>
        </p15:guide>
        <p15:guide id="6" pos="5246">
          <p15:clr>
            <a:srgbClr val="F26B43"/>
          </p15:clr>
        </p15:guide>
        <p15:guide id="7" pos="7355">
          <p15:clr>
            <a:srgbClr val="F26B43"/>
          </p15:clr>
        </p15:guide>
        <p15:guide id="8" orient="horz" pos="397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41.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1.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41.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41.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43.xml"/><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43.xml"/><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41.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41.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41.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41.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41.xml"/><Relationship Id="rId5" Type="http://schemas.openxmlformats.org/officeDocument/2006/relationships/image" Target="../media/image69.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41.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41.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41.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41.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41.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1E73-148A-42A6-9C16-6E17B4777C0D}"/>
              </a:ext>
            </a:extLst>
          </p:cNvPr>
          <p:cNvSpPr>
            <a:spLocks noGrp="1"/>
          </p:cNvSpPr>
          <p:nvPr>
            <p:ph type="ctrTitle"/>
          </p:nvPr>
        </p:nvSpPr>
        <p:spPr/>
        <p:txBody>
          <a:bodyPr>
            <a:noAutofit/>
          </a:bodyPr>
          <a:lstStyle/>
          <a:p>
            <a:pPr>
              <a:lnSpc>
                <a:spcPct val="110000"/>
              </a:lnSpc>
            </a:pPr>
            <a:r>
              <a:rPr lang="en-US" sz="4800" b="1" dirty="0"/>
              <a:t>BUILDING WEB APPLICATIONS WITH REACT</a:t>
            </a:r>
            <a:endParaRPr lang="en-US" sz="4800" b="1" dirty="0">
              <a:latin typeface="+mn-lt"/>
              <a:cs typeface="Calibri" panose="020F0502020204030204" pitchFamily="34" charset="0"/>
            </a:endParaRPr>
          </a:p>
        </p:txBody>
      </p:sp>
      <p:sp>
        <p:nvSpPr>
          <p:cNvPr id="3" name="Subtitle 2">
            <a:extLst>
              <a:ext uri="{FF2B5EF4-FFF2-40B4-BE49-F238E27FC236}">
                <a16:creationId xmlns:a16="http://schemas.microsoft.com/office/drawing/2014/main" id="{6CDC532B-442C-4DB3-A8CA-ECAD8E8AFAD5}"/>
              </a:ext>
            </a:extLst>
          </p:cNvPr>
          <p:cNvSpPr>
            <a:spLocks noGrp="1"/>
          </p:cNvSpPr>
          <p:nvPr>
            <p:ph type="subTitle" idx="1"/>
          </p:nvPr>
        </p:nvSpPr>
        <p:spPr/>
        <p:txBody>
          <a:bodyPr>
            <a:noAutofit/>
          </a:bodyPr>
          <a:lstStyle/>
          <a:p>
            <a:pPr>
              <a:lnSpc>
                <a:spcPct val="110000"/>
              </a:lnSpc>
            </a:pPr>
            <a:r>
              <a:rPr lang="en-US" b="1" dirty="0">
                <a:cs typeface="Calibri" panose="020F0502020204030204" pitchFamily="34" charset="0"/>
              </a:rPr>
              <a:t>Coding Patterns and Best Practice</a:t>
            </a:r>
            <a:endParaRPr lang="en-US" b="1" dirty="0">
              <a:latin typeface="+mn-lt"/>
              <a:cs typeface="Calibri" panose="020F0502020204030204" pitchFamily="34" charset="0"/>
            </a:endParaRPr>
          </a:p>
        </p:txBody>
      </p:sp>
    </p:spTree>
    <p:extLst>
      <p:ext uri="{BB962C8B-B14F-4D97-AF65-F5344CB8AC3E}">
        <p14:creationId xmlns:p14="http://schemas.microsoft.com/office/powerpoint/2010/main" val="1156786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0E7989-0C74-EF36-F0BE-D3747B7223BE}"/>
              </a:ext>
            </a:extLst>
          </p:cNvPr>
          <p:cNvSpPr>
            <a:spLocks noGrp="1"/>
          </p:cNvSpPr>
          <p:nvPr>
            <p:ph type="title"/>
          </p:nvPr>
        </p:nvSpPr>
        <p:spPr/>
        <p:txBody>
          <a:bodyPr/>
          <a:lstStyle/>
          <a:p>
            <a:r>
              <a:rPr lang="en-GB" dirty="0"/>
              <a:t>Create separate JSX files</a:t>
            </a:r>
            <a:br>
              <a:rPr lang="en-GB" dirty="0"/>
            </a:br>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10</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587240" y="1624164"/>
            <a:ext cx="10171273" cy="3007779"/>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Even better would be to separate all functionality into a file that is called when needed</a:t>
            </a:r>
          </a:p>
          <a:p>
            <a:endParaRPr lang="en-GB" dirty="0"/>
          </a:p>
          <a:p>
            <a:endParaRPr lang="en-GB" dirty="0"/>
          </a:p>
          <a:p>
            <a:endParaRPr lang="en-GB" dirty="0"/>
          </a:p>
          <a:p>
            <a:endParaRPr lang="en-GB" dirty="0"/>
          </a:p>
          <a:p>
            <a:endParaRPr lang="en-GB" dirty="0"/>
          </a:p>
          <a:p>
            <a:endParaRPr lang="en-GB" dirty="0"/>
          </a:p>
        </p:txBody>
      </p:sp>
      <p:pic>
        <p:nvPicPr>
          <p:cNvPr id="16" name="Picture 15">
            <a:extLst>
              <a:ext uri="{FF2B5EF4-FFF2-40B4-BE49-F238E27FC236}">
                <a16:creationId xmlns:a16="http://schemas.microsoft.com/office/drawing/2014/main" id="{19F50B0A-E3A5-FBA0-BEBD-80A7954FAF7F}"/>
              </a:ext>
            </a:extLst>
          </p:cNvPr>
          <p:cNvPicPr>
            <a:picLocks noChangeAspect="1"/>
          </p:cNvPicPr>
          <p:nvPr/>
        </p:nvPicPr>
        <p:blipFill>
          <a:blip r:embed="rId3"/>
          <a:stretch>
            <a:fillRect/>
          </a:stretch>
        </p:blipFill>
        <p:spPr>
          <a:xfrm>
            <a:off x="9524853" y="3681044"/>
            <a:ext cx="2467319" cy="1552792"/>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4DD3E079-89A2-05DD-48A0-F209A5E380C6}"/>
              </a:ext>
            </a:extLst>
          </p:cNvPr>
          <p:cNvPicPr>
            <a:picLocks noChangeAspect="1"/>
          </p:cNvPicPr>
          <p:nvPr/>
        </p:nvPicPr>
        <p:blipFill>
          <a:blip r:embed="rId4"/>
          <a:stretch>
            <a:fillRect/>
          </a:stretch>
        </p:blipFill>
        <p:spPr>
          <a:xfrm>
            <a:off x="409261" y="3226420"/>
            <a:ext cx="1810003" cy="2057687"/>
          </a:xfrm>
          <a:prstGeom prst="rect">
            <a:avLst/>
          </a:prstGeom>
        </p:spPr>
      </p:pic>
      <p:pic>
        <p:nvPicPr>
          <p:cNvPr id="10" name="Picture 9">
            <a:extLst>
              <a:ext uri="{FF2B5EF4-FFF2-40B4-BE49-F238E27FC236}">
                <a16:creationId xmlns:a16="http://schemas.microsoft.com/office/drawing/2014/main" id="{80FB6969-3227-B744-D0CB-C363C356FFDF}"/>
              </a:ext>
            </a:extLst>
          </p:cNvPr>
          <p:cNvPicPr>
            <a:picLocks noChangeAspect="1"/>
          </p:cNvPicPr>
          <p:nvPr/>
        </p:nvPicPr>
        <p:blipFill>
          <a:blip r:embed="rId5"/>
          <a:stretch>
            <a:fillRect/>
          </a:stretch>
        </p:blipFill>
        <p:spPr>
          <a:xfrm>
            <a:off x="4458762" y="3128053"/>
            <a:ext cx="4753638" cy="2915057"/>
          </a:xfrm>
          <a:prstGeom prst="rect">
            <a:avLst/>
          </a:prstGeom>
        </p:spPr>
      </p:pic>
      <p:cxnSp>
        <p:nvCxnSpPr>
          <p:cNvPr id="11" name="Straight Arrow Connector 10">
            <a:extLst>
              <a:ext uri="{FF2B5EF4-FFF2-40B4-BE49-F238E27FC236}">
                <a16:creationId xmlns:a16="http://schemas.microsoft.com/office/drawing/2014/main" id="{5D296E69-1AB1-AD5E-AE66-56C10BDA46C2}"/>
              </a:ext>
            </a:extLst>
          </p:cNvPr>
          <p:cNvCxnSpPr>
            <a:cxnSpLocks/>
          </p:cNvCxnSpPr>
          <p:nvPr/>
        </p:nvCxnSpPr>
        <p:spPr>
          <a:xfrm flipV="1">
            <a:off x="1436940" y="3226420"/>
            <a:ext cx="3297808" cy="191606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 name="Straight Arrow Connector 12">
            <a:extLst>
              <a:ext uri="{FF2B5EF4-FFF2-40B4-BE49-F238E27FC236}">
                <a16:creationId xmlns:a16="http://schemas.microsoft.com/office/drawing/2014/main" id="{F8F9CE05-C52D-72CB-7C58-4AE7A6003222}"/>
              </a:ext>
            </a:extLst>
          </p:cNvPr>
          <p:cNvCxnSpPr>
            <a:cxnSpLocks/>
          </p:cNvCxnSpPr>
          <p:nvPr/>
        </p:nvCxnSpPr>
        <p:spPr>
          <a:xfrm flipV="1">
            <a:off x="1756350" y="3606672"/>
            <a:ext cx="2751954" cy="64859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76E74B64-6761-C1C5-9C57-E394E3698F53}"/>
              </a:ext>
            </a:extLst>
          </p:cNvPr>
          <p:cNvCxnSpPr>
            <a:cxnSpLocks/>
          </p:cNvCxnSpPr>
          <p:nvPr/>
        </p:nvCxnSpPr>
        <p:spPr>
          <a:xfrm flipV="1">
            <a:off x="7282927" y="4631943"/>
            <a:ext cx="2398955" cy="48624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145109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1B8904-F300-3E32-98C1-160E3CFA742A}"/>
              </a:ext>
            </a:extLst>
          </p:cNvPr>
          <p:cNvSpPr>
            <a:spLocks noGrp="1"/>
          </p:cNvSpPr>
          <p:nvPr>
            <p:ph type="title"/>
          </p:nvPr>
        </p:nvSpPr>
        <p:spPr/>
        <p:txBody>
          <a:bodyPr/>
          <a:lstStyle/>
          <a:p>
            <a:r>
              <a:rPr lang="en-GB" dirty="0"/>
              <a:t>Create hooks when you can share functionality</a:t>
            </a:r>
            <a:br>
              <a:rPr lang="en-GB" dirty="0"/>
            </a:br>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11</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646037" y="1663246"/>
            <a:ext cx="11456316" cy="3007779"/>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You created custom hooks earlier in the course. When you can repeat this functionality and use it in multiple components, you have granular control</a:t>
            </a:r>
          </a:p>
          <a:p>
            <a:endParaRPr lang="en-GB" dirty="0"/>
          </a:p>
          <a:p>
            <a:endParaRPr lang="en-GB" dirty="0"/>
          </a:p>
          <a:p>
            <a:endParaRPr lang="en-GB" dirty="0"/>
          </a:p>
          <a:p>
            <a:endParaRPr lang="en-GB" dirty="0"/>
          </a:p>
          <a:p>
            <a:endParaRPr lang="en-GB" dirty="0"/>
          </a:p>
          <a:p>
            <a:endParaRPr lang="en-GB" dirty="0"/>
          </a:p>
        </p:txBody>
      </p:sp>
      <p:pic>
        <p:nvPicPr>
          <p:cNvPr id="9" name="Picture 8">
            <a:extLst>
              <a:ext uri="{FF2B5EF4-FFF2-40B4-BE49-F238E27FC236}">
                <a16:creationId xmlns:a16="http://schemas.microsoft.com/office/drawing/2014/main" id="{73329009-214A-B439-AE33-CAE76E813169}"/>
              </a:ext>
            </a:extLst>
          </p:cNvPr>
          <p:cNvPicPr>
            <a:picLocks noChangeAspect="1"/>
          </p:cNvPicPr>
          <p:nvPr/>
        </p:nvPicPr>
        <p:blipFill>
          <a:blip r:embed="rId3"/>
          <a:stretch>
            <a:fillRect/>
          </a:stretch>
        </p:blipFill>
        <p:spPr>
          <a:xfrm>
            <a:off x="4442909" y="2669014"/>
            <a:ext cx="4580378" cy="3681293"/>
          </a:xfrm>
          <a:prstGeom prst="rect">
            <a:avLst/>
          </a:prstGeom>
        </p:spPr>
      </p:pic>
    </p:spTree>
    <p:extLst>
      <p:ext uri="{BB962C8B-B14F-4D97-AF65-F5344CB8AC3E}">
        <p14:creationId xmlns:p14="http://schemas.microsoft.com/office/powerpoint/2010/main" val="3022903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6CC0AD-6391-B82C-9E0F-5309E967A418}"/>
              </a:ext>
            </a:extLst>
          </p:cNvPr>
          <p:cNvSpPr>
            <a:spLocks noGrp="1"/>
          </p:cNvSpPr>
          <p:nvPr>
            <p:ph type="title"/>
          </p:nvPr>
        </p:nvSpPr>
        <p:spPr/>
        <p:txBody>
          <a:bodyPr/>
          <a:lstStyle/>
          <a:p>
            <a:r>
              <a:rPr lang="en-GB" dirty="0"/>
              <a:t>Create hooks when you can share functionality</a:t>
            </a:r>
            <a:br>
              <a:rPr lang="en-GB" dirty="0"/>
            </a:br>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12</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1064269" y="1806784"/>
            <a:ext cx="10735618" cy="3007779"/>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Putting the functionality in our own hook allows us to use it in multiple places, saving on maintenance and complexity</a:t>
            </a:r>
          </a:p>
          <a:p>
            <a:endParaRPr lang="en-GB" dirty="0"/>
          </a:p>
          <a:p>
            <a:endParaRPr lang="en-GB" dirty="0"/>
          </a:p>
          <a:p>
            <a:endParaRPr lang="en-GB" dirty="0"/>
          </a:p>
          <a:p>
            <a:endParaRPr lang="en-GB" dirty="0"/>
          </a:p>
          <a:p>
            <a:endParaRPr lang="en-GB" dirty="0"/>
          </a:p>
          <a:p>
            <a:endParaRPr lang="en-GB" dirty="0"/>
          </a:p>
        </p:txBody>
      </p:sp>
      <p:pic>
        <p:nvPicPr>
          <p:cNvPr id="6" name="Picture 5">
            <a:extLst>
              <a:ext uri="{FF2B5EF4-FFF2-40B4-BE49-F238E27FC236}">
                <a16:creationId xmlns:a16="http://schemas.microsoft.com/office/drawing/2014/main" id="{68449B01-FDC4-C207-1EDC-6ACA14832D67}"/>
              </a:ext>
            </a:extLst>
          </p:cNvPr>
          <p:cNvPicPr>
            <a:picLocks noChangeAspect="1"/>
          </p:cNvPicPr>
          <p:nvPr/>
        </p:nvPicPr>
        <p:blipFill>
          <a:blip r:embed="rId3"/>
          <a:stretch>
            <a:fillRect/>
          </a:stretch>
        </p:blipFill>
        <p:spPr>
          <a:xfrm>
            <a:off x="1332490" y="3310673"/>
            <a:ext cx="5238015" cy="2859793"/>
          </a:xfrm>
          <a:prstGeom prst="rect">
            <a:avLst/>
          </a:prstGeom>
        </p:spPr>
      </p:pic>
      <p:pic>
        <p:nvPicPr>
          <p:cNvPr id="8" name="Picture 7">
            <a:extLst>
              <a:ext uri="{FF2B5EF4-FFF2-40B4-BE49-F238E27FC236}">
                <a16:creationId xmlns:a16="http://schemas.microsoft.com/office/drawing/2014/main" id="{CBB0493D-50B4-63C4-13E8-88B8ED6A2859}"/>
              </a:ext>
            </a:extLst>
          </p:cNvPr>
          <p:cNvPicPr>
            <a:picLocks noChangeAspect="1"/>
          </p:cNvPicPr>
          <p:nvPr/>
        </p:nvPicPr>
        <p:blipFill>
          <a:blip r:embed="rId4"/>
          <a:stretch>
            <a:fillRect/>
          </a:stretch>
        </p:blipFill>
        <p:spPr>
          <a:xfrm>
            <a:off x="7312755" y="3730915"/>
            <a:ext cx="3814976" cy="2781010"/>
          </a:xfrm>
          <a:prstGeom prst="rect">
            <a:avLst/>
          </a:prstGeom>
        </p:spPr>
      </p:pic>
    </p:spTree>
    <p:extLst>
      <p:ext uri="{BB962C8B-B14F-4D97-AF65-F5344CB8AC3E}">
        <p14:creationId xmlns:p14="http://schemas.microsoft.com/office/powerpoint/2010/main" val="262215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F8C34B-4236-04C1-6796-02BF3F1AAEE6}"/>
              </a:ext>
            </a:extLst>
          </p:cNvPr>
          <p:cNvSpPr>
            <a:spLocks noGrp="1"/>
          </p:cNvSpPr>
          <p:nvPr>
            <p:ph type="title"/>
          </p:nvPr>
        </p:nvSpPr>
        <p:spPr/>
        <p:txBody>
          <a:bodyPr/>
          <a:lstStyle/>
          <a:p>
            <a:r>
              <a:rPr lang="en-GB" dirty="0"/>
              <a:t>Remove TS from TSX returns</a:t>
            </a:r>
            <a:br>
              <a:rPr lang="en-GB" dirty="0"/>
            </a:br>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13</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911607" y="1737980"/>
            <a:ext cx="10642106" cy="3007779"/>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Regularly, we drop JS into the JSX return. If possible, this can be avoided by dropping it into the function before the return and then calling it in. </a:t>
            </a:r>
            <a:r>
              <a:rPr lang="en-GB" dirty="0" err="1"/>
              <a:t>e.g</a:t>
            </a:r>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JS event handler was put into the return</a:t>
            </a:r>
          </a:p>
          <a:p>
            <a:endParaRPr lang="en-GB" dirty="0"/>
          </a:p>
          <a:p>
            <a:endParaRPr lang="en-GB" dirty="0"/>
          </a:p>
          <a:p>
            <a:endParaRPr lang="en-GB" dirty="0"/>
          </a:p>
          <a:p>
            <a:endParaRPr lang="en-GB" dirty="0"/>
          </a:p>
          <a:p>
            <a:endParaRPr lang="en-GB" dirty="0"/>
          </a:p>
          <a:p>
            <a:endParaRPr lang="en-GB" dirty="0"/>
          </a:p>
        </p:txBody>
      </p:sp>
      <p:pic>
        <p:nvPicPr>
          <p:cNvPr id="7" name="Picture 6">
            <a:extLst>
              <a:ext uri="{FF2B5EF4-FFF2-40B4-BE49-F238E27FC236}">
                <a16:creationId xmlns:a16="http://schemas.microsoft.com/office/drawing/2014/main" id="{E88C9056-0A08-D0D9-1797-DA118F7BF5D1}"/>
              </a:ext>
            </a:extLst>
          </p:cNvPr>
          <p:cNvPicPr>
            <a:picLocks noChangeAspect="1"/>
          </p:cNvPicPr>
          <p:nvPr/>
        </p:nvPicPr>
        <p:blipFill>
          <a:blip r:embed="rId3"/>
          <a:stretch>
            <a:fillRect/>
          </a:stretch>
        </p:blipFill>
        <p:spPr>
          <a:xfrm>
            <a:off x="297008" y="2762631"/>
            <a:ext cx="5220429" cy="2029108"/>
          </a:xfrm>
          <a:prstGeom prst="rect">
            <a:avLst/>
          </a:prstGeom>
        </p:spPr>
      </p:pic>
      <p:pic>
        <p:nvPicPr>
          <p:cNvPr id="10" name="Picture 9">
            <a:extLst>
              <a:ext uri="{FF2B5EF4-FFF2-40B4-BE49-F238E27FC236}">
                <a16:creationId xmlns:a16="http://schemas.microsoft.com/office/drawing/2014/main" id="{9E8F8E6C-7A23-57FD-E442-6D381853EAC7}"/>
              </a:ext>
            </a:extLst>
          </p:cNvPr>
          <p:cNvPicPr>
            <a:picLocks noChangeAspect="1"/>
          </p:cNvPicPr>
          <p:nvPr/>
        </p:nvPicPr>
        <p:blipFill>
          <a:blip r:embed="rId4"/>
          <a:stretch>
            <a:fillRect/>
          </a:stretch>
        </p:blipFill>
        <p:spPr>
          <a:xfrm>
            <a:off x="5858716" y="3777185"/>
            <a:ext cx="6036276" cy="1744354"/>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45783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14</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310748" y="1684108"/>
            <a:ext cx="11881252" cy="3007779"/>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Much more efficient would be to put the click functionality into a separate function and then call the function into the TSX</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6" name="Picture 5">
            <a:extLst>
              <a:ext uri="{FF2B5EF4-FFF2-40B4-BE49-F238E27FC236}">
                <a16:creationId xmlns:a16="http://schemas.microsoft.com/office/drawing/2014/main" id="{D7144E83-FD60-7CEC-FBB9-9698BE23126B}"/>
              </a:ext>
            </a:extLst>
          </p:cNvPr>
          <p:cNvPicPr>
            <a:picLocks noChangeAspect="1"/>
          </p:cNvPicPr>
          <p:nvPr/>
        </p:nvPicPr>
        <p:blipFill>
          <a:blip r:embed="rId3"/>
          <a:stretch>
            <a:fillRect/>
          </a:stretch>
        </p:blipFill>
        <p:spPr>
          <a:xfrm>
            <a:off x="3020585" y="2433552"/>
            <a:ext cx="7687748" cy="3943900"/>
          </a:xfrm>
          <a:prstGeom prst="rect">
            <a:avLst/>
          </a:prstGeom>
        </p:spPr>
      </p:pic>
      <p:sp>
        <p:nvSpPr>
          <p:cNvPr id="7" name="Title 2">
            <a:extLst>
              <a:ext uri="{FF2B5EF4-FFF2-40B4-BE49-F238E27FC236}">
                <a16:creationId xmlns:a16="http://schemas.microsoft.com/office/drawing/2014/main" id="{3878F9DE-953B-6114-F200-EDE860E5E900}"/>
              </a:ext>
            </a:extLst>
          </p:cNvPr>
          <p:cNvSpPr>
            <a:spLocks noGrp="1"/>
          </p:cNvSpPr>
          <p:nvPr>
            <p:ph type="title"/>
          </p:nvPr>
        </p:nvSpPr>
        <p:spPr>
          <a:xfrm>
            <a:off x="514350" y="971550"/>
            <a:ext cx="11161713" cy="720725"/>
          </a:xfrm>
        </p:spPr>
        <p:txBody>
          <a:bodyPr/>
          <a:lstStyle/>
          <a:p>
            <a:r>
              <a:rPr lang="en-GB" dirty="0"/>
              <a:t>Remove TS from TSX returns</a:t>
            </a:r>
            <a:br>
              <a:rPr lang="en-GB" dirty="0"/>
            </a:br>
            <a:endParaRPr lang="en-GB" dirty="0"/>
          </a:p>
        </p:txBody>
      </p:sp>
    </p:spTree>
    <p:extLst>
      <p:ext uri="{BB962C8B-B14F-4D97-AF65-F5344CB8AC3E}">
        <p14:creationId xmlns:p14="http://schemas.microsoft.com/office/powerpoint/2010/main" val="544779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85BD06-2744-4775-2E89-CEB041E97452}"/>
              </a:ext>
            </a:extLst>
          </p:cNvPr>
          <p:cNvSpPr>
            <a:spLocks noGrp="1"/>
          </p:cNvSpPr>
          <p:nvPr>
            <p:ph type="title"/>
          </p:nvPr>
        </p:nvSpPr>
        <p:spPr/>
        <p:txBody>
          <a:bodyPr/>
          <a:lstStyle/>
          <a:p>
            <a:r>
              <a:rPr lang="en-GB" dirty="0"/>
              <a:t>Remember those re-renders</a:t>
            </a:r>
            <a:br>
              <a:rPr lang="en-GB" dirty="0"/>
            </a:br>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15</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427514" y="1692000"/>
            <a:ext cx="10980261" cy="3007779"/>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Whenever a component has state that changes, it re-renders. When this happens, all Child components are re-rendered too</a:t>
            </a:r>
          </a:p>
          <a:p>
            <a:endParaRPr lang="en-GB" dirty="0"/>
          </a:p>
          <a:p>
            <a:endParaRPr lang="en-GB" dirty="0"/>
          </a:p>
          <a:p>
            <a:endParaRPr lang="en-GB" dirty="0"/>
          </a:p>
          <a:p>
            <a:endParaRPr lang="en-GB" dirty="0"/>
          </a:p>
          <a:p>
            <a:endParaRPr lang="en-GB" dirty="0"/>
          </a:p>
          <a:p>
            <a:endParaRPr lang="en-GB" dirty="0"/>
          </a:p>
          <a:p>
            <a:endParaRPr lang="en-GB" dirty="0"/>
          </a:p>
          <a:p>
            <a:r>
              <a:rPr lang="en-GB" dirty="0"/>
              <a:t>This component creates state and returns a div. whenever the mouse moves over the div, it changes the position of that div on the screen.</a:t>
            </a:r>
          </a:p>
          <a:p>
            <a:r>
              <a:rPr lang="en-GB" dirty="0"/>
              <a:t>The child component is called within this component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7" name="Picture 6">
            <a:extLst>
              <a:ext uri="{FF2B5EF4-FFF2-40B4-BE49-F238E27FC236}">
                <a16:creationId xmlns:a16="http://schemas.microsoft.com/office/drawing/2014/main" id="{E222D152-6BEB-49B0-9C7E-34F1F448DA39}"/>
              </a:ext>
            </a:extLst>
          </p:cNvPr>
          <p:cNvPicPr>
            <a:picLocks noChangeAspect="1"/>
          </p:cNvPicPr>
          <p:nvPr/>
        </p:nvPicPr>
        <p:blipFill>
          <a:blip r:embed="rId3"/>
          <a:stretch>
            <a:fillRect/>
          </a:stretch>
        </p:blipFill>
        <p:spPr>
          <a:xfrm>
            <a:off x="2763078" y="2310205"/>
            <a:ext cx="6309132" cy="2723046"/>
          </a:xfrm>
          <a:prstGeom prst="rect">
            <a:avLst/>
          </a:prstGeom>
        </p:spPr>
      </p:pic>
    </p:spTree>
    <p:extLst>
      <p:ext uri="{BB962C8B-B14F-4D97-AF65-F5344CB8AC3E}">
        <p14:creationId xmlns:p14="http://schemas.microsoft.com/office/powerpoint/2010/main" val="3696455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4CB0BC-3AE3-8A1E-A9BA-7A0340E03BFC}"/>
              </a:ext>
            </a:extLst>
          </p:cNvPr>
          <p:cNvSpPr>
            <a:spLocks noGrp="1"/>
          </p:cNvSpPr>
          <p:nvPr>
            <p:ph type="title"/>
          </p:nvPr>
        </p:nvSpPr>
        <p:spPr/>
        <p:txBody>
          <a:bodyPr/>
          <a:lstStyle/>
          <a:p>
            <a:r>
              <a:rPr lang="en-GB" dirty="0"/>
              <a:t>Remember those re-renders</a:t>
            </a:r>
            <a:br>
              <a:rPr lang="en-GB" dirty="0"/>
            </a:br>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16</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565794" y="1492736"/>
            <a:ext cx="10579128" cy="3007779"/>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Create a child component with a console log.</a:t>
            </a:r>
          </a:p>
          <a:p>
            <a:endParaRPr lang="en-GB" dirty="0"/>
          </a:p>
          <a:p>
            <a:endParaRPr lang="en-GB" dirty="0"/>
          </a:p>
          <a:p>
            <a:endParaRPr lang="en-GB" dirty="0"/>
          </a:p>
          <a:p>
            <a:endParaRPr lang="en-GB" dirty="0"/>
          </a:p>
          <a:p>
            <a:endParaRPr lang="en-GB" dirty="0"/>
          </a:p>
          <a:p>
            <a:endParaRPr lang="en-GB" dirty="0"/>
          </a:p>
          <a:p>
            <a:r>
              <a:rPr lang="en-GB" dirty="0"/>
              <a:t>This will log every time the component is re-rendered</a:t>
            </a:r>
          </a:p>
          <a:p>
            <a:endParaRPr lang="en-GB" dirty="0"/>
          </a:p>
          <a:p>
            <a:r>
              <a:rPr lang="en-GB" dirty="0"/>
              <a:t>Which will happen every time the div from the parent component is moved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3" name="Picture 2">
            <a:extLst>
              <a:ext uri="{FF2B5EF4-FFF2-40B4-BE49-F238E27FC236}">
                <a16:creationId xmlns:a16="http://schemas.microsoft.com/office/drawing/2014/main" id="{76302E7A-3460-6494-4433-4C0F9AF646F4}"/>
              </a:ext>
            </a:extLst>
          </p:cNvPr>
          <p:cNvPicPr>
            <a:picLocks noChangeAspect="1"/>
          </p:cNvPicPr>
          <p:nvPr/>
        </p:nvPicPr>
        <p:blipFill>
          <a:blip r:embed="rId3"/>
          <a:stretch>
            <a:fillRect/>
          </a:stretch>
        </p:blipFill>
        <p:spPr>
          <a:xfrm>
            <a:off x="842237" y="2212736"/>
            <a:ext cx="6239746" cy="1009791"/>
          </a:xfrm>
          <a:prstGeom prst="rect">
            <a:avLst/>
          </a:prstGeom>
        </p:spPr>
      </p:pic>
    </p:spTree>
    <p:extLst>
      <p:ext uri="{BB962C8B-B14F-4D97-AF65-F5344CB8AC3E}">
        <p14:creationId xmlns:p14="http://schemas.microsoft.com/office/powerpoint/2010/main" val="4254500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BCA7CF-A07D-F38A-6C08-327A247269B1}"/>
              </a:ext>
            </a:extLst>
          </p:cNvPr>
          <p:cNvSpPr>
            <a:spLocks noGrp="1"/>
          </p:cNvSpPr>
          <p:nvPr>
            <p:ph type="title"/>
          </p:nvPr>
        </p:nvSpPr>
        <p:spPr/>
        <p:txBody>
          <a:bodyPr/>
          <a:lstStyle/>
          <a:p>
            <a:r>
              <a:rPr lang="en-GB" dirty="0"/>
              <a:t>Remember those re-renders</a:t>
            </a:r>
            <a:br>
              <a:rPr lang="en-GB" dirty="0"/>
            </a:br>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17</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555037" y="1737980"/>
            <a:ext cx="9736446" cy="3007779"/>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Dropping the component into the App results in a potential performance issue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6" name="Picture 5">
            <a:extLst>
              <a:ext uri="{FF2B5EF4-FFF2-40B4-BE49-F238E27FC236}">
                <a16:creationId xmlns:a16="http://schemas.microsoft.com/office/drawing/2014/main" id="{AD953597-29DA-1CC7-DF3E-BDEC252B143D}"/>
              </a:ext>
            </a:extLst>
          </p:cNvPr>
          <p:cNvPicPr>
            <a:picLocks noChangeAspect="1"/>
          </p:cNvPicPr>
          <p:nvPr/>
        </p:nvPicPr>
        <p:blipFill>
          <a:blip r:embed="rId3"/>
          <a:stretch>
            <a:fillRect/>
          </a:stretch>
        </p:blipFill>
        <p:spPr>
          <a:xfrm>
            <a:off x="3492650" y="2671133"/>
            <a:ext cx="4477375" cy="2495898"/>
          </a:xfrm>
          <a:prstGeom prst="rect">
            <a:avLst/>
          </a:prstGeom>
        </p:spPr>
      </p:pic>
    </p:spTree>
    <p:extLst>
      <p:ext uri="{BB962C8B-B14F-4D97-AF65-F5344CB8AC3E}">
        <p14:creationId xmlns:p14="http://schemas.microsoft.com/office/powerpoint/2010/main" val="1899126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DD2C5E-445A-3B86-4CFA-54379D4228A0}"/>
              </a:ext>
            </a:extLst>
          </p:cNvPr>
          <p:cNvSpPr>
            <a:spLocks noGrp="1"/>
          </p:cNvSpPr>
          <p:nvPr>
            <p:ph type="title"/>
          </p:nvPr>
        </p:nvSpPr>
        <p:spPr/>
        <p:txBody>
          <a:bodyPr/>
          <a:lstStyle/>
          <a:p>
            <a:r>
              <a:rPr lang="en-GB" dirty="0"/>
              <a:t>Remember those re-renders</a:t>
            </a:r>
            <a:br>
              <a:rPr lang="en-GB" dirty="0"/>
            </a:br>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18</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512006" y="1571028"/>
            <a:ext cx="9686243" cy="3007779"/>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child component takes in the source prop and logs when it was re-rendered</a:t>
            </a:r>
          </a:p>
          <a:p>
            <a:endParaRPr lang="en-GB" dirty="0"/>
          </a:p>
          <a:p>
            <a:endParaRPr lang="en-GB" dirty="0"/>
          </a:p>
          <a:p>
            <a:endParaRPr lang="en-GB" dirty="0"/>
          </a:p>
          <a:p>
            <a:r>
              <a:rPr lang="en-GB" dirty="0"/>
              <a:t>Because the child component is called inside the </a:t>
            </a:r>
            <a:r>
              <a:rPr lang="en-GB" dirty="0" err="1"/>
              <a:t>movingComponent</a:t>
            </a:r>
            <a:r>
              <a:rPr lang="en-GB" dirty="0"/>
              <a:t>, it is </a:t>
            </a:r>
            <a:r>
              <a:rPr lang="en-GB" dirty="0" err="1"/>
              <a:t>rerendered</a:t>
            </a:r>
            <a:r>
              <a:rPr lang="en-GB" dirty="0"/>
              <a:t> every time the mouse moves the div</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6" name="Picture 5">
            <a:extLst>
              <a:ext uri="{FF2B5EF4-FFF2-40B4-BE49-F238E27FC236}">
                <a16:creationId xmlns:a16="http://schemas.microsoft.com/office/drawing/2014/main" id="{A8221E9E-3A7B-D5A0-887F-1627C2F448DE}"/>
              </a:ext>
            </a:extLst>
          </p:cNvPr>
          <p:cNvPicPr>
            <a:picLocks noChangeAspect="1"/>
          </p:cNvPicPr>
          <p:nvPr/>
        </p:nvPicPr>
        <p:blipFill>
          <a:blip r:embed="rId3"/>
          <a:stretch>
            <a:fillRect/>
          </a:stretch>
        </p:blipFill>
        <p:spPr>
          <a:xfrm>
            <a:off x="2235254" y="2274422"/>
            <a:ext cx="6239746" cy="1009791"/>
          </a:xfrm>
          <a:prstGeom prst="rect">
            <a:avLst/>
          </a:prstGeom>
        </p:spPr>
      </p:pic>
      <p:pic>
        <p:nvPicPr>
          <p:cNvPr id="11" name="Picture 10">
            <a:extLst>
              <a:ext uri="{FF2B5EF4-FFF2-40B4-BE49-F238E27FC236}">
                <a16:creationId xmlns:a16="http://schemas.microsoft.com/office/drawing/2014/main" id="{78A83706-7547-52DB-1CC2-588D7DD78649}"/>
              </a:ext>
            </a:extLst>
          </p:cNvPr>
          <p:cNvPicPr>
            <a:picLocks noChangeAspect="1"/>
          </p:cNvPicPr>
          <p:nvPr/>
        </p:nvPicPr>
        <p:blipFill>
          <a:blip r:embed="rId4"/>
          <a:stretch>
            <a:fillRect/>
          </a:stretch>
        </p:blipFill>
        <p:spPr>
          <a:xfrm>
            <a:off x="3652291" y="4158307"/>
            <a:ext cx="5502466" cy="2455435"/>
          </a:xfrm>
          <a:prstGeom prst="rect">
            <a:avLst/>
          </a:prstGeom>
          <a:ln>
            <a:solidFill>
              <a:schemeClr val="tx1"/>
            </a:solidFill>
          </a:ln>
          <a:effectLst>
            <a:outerShdw blurRad="50800" dist="38100" dir="2700000" algn="tl" rotWithShape="0">
              <a:prstClr val="black">
                <a:alpha val="40000"/>
              </a:prstClr>
            </a:outerShdw>
          </a:effectLst>
        </p:spPr>
      </p:pic>
      <p:sp>
        <p:nvSpPr>
          <p:cNvPr id="9" name="Oval 8">
            <a:extLst>
              <a:ext uri="{FF2B5EF4-FFF2-40B4-BE49-F238E27FC236}">
                <a16:creationId xmlns:a16="http://schemas.microsoft.com/office/drawing/2014/main" id="{8742B525-03D4-2414-B5C9-0C09D3BDF778}"/>
              </a:ext>
            </a:extLst>
          </p:cNvPr>
          <p:cNvSpPr/>
          <p:nvPr/>
        </p:nvSpPr>
        <p:spPr>
          <a:xfrm>
            <a:off x="8272630" y="4450557"/>
            <a:ext cx="1021976" cy="229143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62785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3EA1C1-CB0E-5B33-4BAF-55B68DBACCF4}"/>
              </a:ext>
            </a:extLst>
          </p:cNvPr>
          <p:cNvSpPr>
            <a:spLocks noGrp="1"/>
          </p:cNvSpPr>
          <p:nvPr>
            <p:ph type="title"/>
          </p:nvPr>
        </p:nvSpPr>
        <p:spPr/>
        <p:txBody>
          <a:bodyPr/>
          <a:lstStyle/>
          <a:p>
            <a:r>
              <a:rPr lang="en-GB" dirty="0"/>
              <a:t>Remember those re-renders</a:t>
            </a:r>
            <a:br>
              <a:rPr lang="en-GB" dirty="0"/>
            </a:br>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19</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514799" y="1600312"/>
            <a:ext cx="9608147" cy="3007779"/>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To solve this, we can create a new moving component, almost identical to the first</a:t>
            </a:r>
          </a:p>
          <a:p>
            <a:endParaRPr lang="en-GB" dirty="0"/>
          </a:p>
          <a:p>
            <a:endParaRPr lang="en-GB" dirty="0"/>
          </a:p>
          <a:p>
            <a:endParaRPr lang="en-GB" dirty="0"/>
          </a:p>
          <a:p>
            <a:endParaRPr lang="en-GB" dirty="0"/>
          </a:p>
          <a:p>
            <a:endParaRPr lang="en-GB" dirty="0"/>
          </a:p>
          <a:p>
            <a:endParaRPr lang="en-GB" dirty="0"/>
          </a:p>
          <a:p>
            <a:endParaRPr lang="en-GB" dirty="0"/>
          </a:p>
          <a:p>
            <a:r>
              <a:rPr lang="en-GB" dirty="0"/>
              <a:t>Notice however that the child component isn’t called inside. The children are mapped as an output style call</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7" name="Picture 6">
            <a:extLst>
              <a:ext uri="{FF2B5EF4-FFF2-40B4-BE49-F238E27FC236}">
                <a16:creationId xmlns:a16="http://schemas.microsoft.com/office/drawing/2014/main" id="{06FC6E76-66F1-B478-24ED-9FC5473D2DD0}"/>
              </a:ext>
            </a:extLst>
          </p:cNvPr>
          <p:cNvPicPr>
            <a:picLocks noChangeAspect="1"/>
          </p:cNvPicPr>
          <p:nvPr/>
        </p:nvPicPr>
        <p:blipFill>
          <a:blip r:embed="rId3"/>
          <a:stretch>
            <a:fillRect/>
          </a:stretch>
        </p:blipFill>
        <p:spPr>
          <a:xfrm>
            <a:off x="2270608" y="2183171"/>
            <a:ext cx="6096528" cy="2453853"/>
          </a:xfrm>
          <a:prstGeom prst="rect">
            <a:avLst/>
          </a:prstGeom>
        </p:spPr>
      </p:pic>
    </p:spTree>
    <p:extLst>
      <p:ext uri="{BB962C8B-B14F-4D97-AF65-F5344CB8AC3E}">
        <p14:creationId xmlns:p14="http://schemas.microsoft.com/office/powerpoint/2010/main" val="983349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61827" name="Rectangle 3"/>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61828" name="Rectangle 4"/>
          <p:cNvSpPr>
            <a:spLocks noChangeArrowheads="1"/>
          </p:cNvSpPr>
          <p:nvPr/>
        </p:nvSpPr>
        <p:spPr bwMode="auto">
          <a:xfrm>
            <a:off x="2238376" y="6227764"/>
            <a:ext cx="1858963"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61829" name="Rectangle 5"/>
          <p:cNvSpPr>
            <a:spLocks noChangeArrowheads="1"/>
          </p:cNvSpPr>
          <p:nvPr/>
        </p:nvSpPr>
        <p:spPr bwMode="auto">
          <a:xfrm>
            <a:off x="4648201" y="6227764"/>
            <a:ext cx="2894013"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 name="Title 3">
            <a:extLst>
              <a:ext uri="{FF2B5EF4-FFF2-40B4-BE49-F238E27FC236}">
                <a16:creationId xmlns:a16="http://schemas.microsoft.com/office/drawing/2014/main" id="{DDEEE142-BF3A-568F-AB42-7946AD22B68A}"/>
              </a:ext>
            </a:extLst>
          </p:cNvPr>
          <p:cNvSpPr>
            <a:spLocks noGrp="1"/>
          </p:cNvSpPr>
          <p:nvPr>
            <p:ph type="title"/>
          </p:nvPr>
        </p:nvSpPr>
        <p:spPr/>
        <p:txBody>
          <a:bodyPr/>
          <a:lstStyle/>
          <a:p>
            <a:r>
              <a:rPr lang="en-GB" dirty="0"/>
              <a:t>Objectives</a:t>
            </a:r>
          </a:p>
        </p:txBody>
      </p:sp>
      <p:sp>
        <p:nvSpPr>
          <p:cNvPr id="3" name="Text Placeholder 2"/>
          <p:cNvSpPr>
            <a:spLocks noGrp="1"/>
          </p:cNvSpPr>
          <p:nvPr>
            <p:ph type="body" sz="quarter" idx="4294967295"/>
          </p:nvPr>
        </p:nvSpPr>
        <p:spPr>
          <a:xfrm>
            <a:off x="3144315" y="773059"/>
            <a:ext cx="8097426" cy="5899150"/>
          </a:xfrm>
        </p:spPr>
        <p:txBody>
          <a:bodyPr/>
          <a:lstStyle/>
          <a:p>
            <a:pPr marL="0" indent="0">
              <a:lnSpc>
                <a:spcPct val="150000"/>
              </a:lnSpc>
              <a:buNone/>
            </a:pPr>
            <a:r>
              <a:rPr lang="en-GB" b="1" dirty="0"/>
              <a:t>In this module, you will</a:t>
            </a:r>
            <a:endParaRPr lang="en-GB" dirty="0"/>
          </a:p>
          <a:p>
            <a:pPr marL="342900" indent="-342900">
              <a:lnSpc>
                <a:spcPct val="150000"/>
              </a:lnSpc>
              <a:buChar char="•"/>
            </a:pPr>
            <a:r>
              <a:rPr lang="en-GB" dirty="0"/>
              <a:t>Understand the concepts of clean code in React</a:t>
            </a:r>
          </a:p>
          <a:p>
            <a:pPr marL="342900" indent="-342900">
              <a:lnSpc>
                <a:spcPct val="150000"/>
              </a:lnSpc>
              <a:buChar char="•"/>
            </a:pPr>
            <a:r>
              <a:rPr lang="en-GB" dirty="0"/>
              <a:t>Identify common Design Patterns</a:t>
            </a:r>
          </a:p>
          <a:p>
            <a:pPr marL="522900" lvl="1" indent="-342900"/>
            <a:r>
              <a:rPr lang="en-GB" dirty="0"/>
              <a:t>Global data Sharing</a:t>
            </a:r>
          </a:p>
          <a:p>
            <a:pPr marL="522900" lvl="1" indent="-342900"/>
            <a:r>
              <a:rPr lang="en-GB" dirty="0"/>
              <a:t>Higher-order Component pattern</a:t>
            </a:r>
          </a:p>
          <a:p>
            <a:pPr marL="522900" lvl="1" indent="-342900"/>
            <a:r>
              <a:rPr lang="en-GB" dirty="0"/>
              <a:t>Render Props Component pattern</a:t>
            </a:r>
          </a:p>
          <a:p>
            <a:pPr marL="522900" lvl="1" indent="-342900"/>
            <a:r>
              <a:rPr lang="en-GB" dirty="0"/>
              <a:t>State reducer pattern</a:t>
            </a:r>
          </a:p>
          <a:p>
            <a:pPr marL="522900" lvl="1" indent="-342900"/>
            <a:r>
              <a:rPr lang="en-GB" dirty="0"/>
              <a:t>The Provider Pattern</a:t>
            </a:r>
          </a:p>
          <a:p>
            <a:pPr marL="522900" lvl="1" indent="-342900"/>
            <a:r>
              <a:rPr lang="en-GB" dirty="0"/>
              <a:t>Compound Component pattern</a:t>
            </a:r>
          </a:p>
          <a:p>
            <a:pPr marL="522900" lvl="1" indent="-342900"/>
            <a:r>
              <a:rPr lang="en-GB" dirty="0"/>
              <a:t>Presentational and container Component pattern</a:t>
            </a:r>
          </a:p>
          <a:p>
            <a:pPr marL="522900" lvl="1" indent="-342900"/>
            <a:r>
              <a:rPr lang="en-GB" dirty="0"/>
              <a:t>Hooks pattern</a:t>
            </a:r>
          </a:p>
          <a:p>
            <a:endParaRPr lang="en-IN" dirty="0"/>
          </a:p>
          <a:p>
            <a:endParaRPr lang="en-IN" dirty="0"/>
          </a:p>
          <a:p>
            <a:endParaRPr lang="en-IN" dirty="0"/>
          </a:p>
        </p:txBody>
      </p:sp>
    </p:spTree>
    <p:extLst>
      <p:ext uri="{BB962C8B-B14F-4D97-AF65-F5344CB8AC3E}">
        <p14:creationId xmlns:p14="http://schemas.microsoft.com/office/powerpoint/2010/main" val="17549216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40F75-EE7B-7EFB-9331-B316B9CAEAD1}"/>
              </a:ext>
            </a:extLst>
          </p:cNvPr>
          <p:cNvSpPr>
            <a:spLocks noGrp="1"/>
          </p:cNvSpPr>
          <p:nvPr>
            <p:ph type="title"/>
          </p:nvPr>
        </p:nvSpPr>
        <p:spPr/>
        <p:txBody>
          <a:bodyPr/>
          <a:lstStyle/>
          <a:p>
            <a:r>
              <a:rPr lang="en-GB" dirty="0"/>
              <a:t>Remember those re-renders</a:t>
            </a:r>
            <a:br>
              <a:rPr lang="en-GB" dirty="0"/>
            </a:br>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20</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438271" y="1692000"/>
            <a:ext cx="11161263" cy="3007779"/>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Nesting the child component as one of the{ children } means its not re-rendered on parent state change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6" name="Picture 5">
            <a:extLst>
              <a:ext uri="{FF2B5EF4-FFF2-40B4-BE49-F238E27FC236}">
                <a16:creationId xmlns:a16="http://schemas.microsoft.com/office/drawing/2014/main" id="{D8A0B299-685C-15D8-1A3C-8B2A3D5C604D}"/>
              </a:ext>
            </a:extLst>
          </p:cNvPr>
          <p:cNvPicPr>
            <a:picLocks noChangeAspect="1"/>
          </p:cNvPicPr>
          <p:nvPr/>
        </p:nvPicPr>
        <p:blipFill>
          <a:blip r:embed="rId3"/>
          <a:stretch>
            <a:fillRect/>
          </a:stretch>
        </p:blipFill>
        <p:spPr>
          <a:xfrm>
            <a:off x="2986906" y="2868218"/>
            <a:ext cx="5464013" cy="3017782"/>
          </a:xfrm>
          <a:prstGeom prst="rect">
            <a:avLst/>
          </a:prstGeom>
        </p:spPr>
      </p:pic>
    </p:spTree>
    <p:extLst>
      <p:ext uri="{BB962C8B-B14F-4D97-AF65-F5344CB8AC3E}">
        <p14:creationId xmlns:p14="http://schemas.microsoft.com/office/powerpoint/2010/main" val="1443175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9DC85-5D64-3905-CB37-ABC0E987AE38}"/>
              </a:ext>
            </a:extLst>
          </p:cNvPr>
          <p:cNvSpPr>
            <a:spLocks noGrp="1"/>
          </p:cNvSpPr>
          <p:nvPr>
            <p:ph type="title"/>
          </p:nvPr>
        </p:nvSpPr>
        <p:spPr/>
        <p:txBody>
          <a:bodyPr/>
          <a:lstStyle/>
          <a:p>
            <a:r>
              <a:rPr lang="en-GB" dirty="0"/>
              <a:t>Remember those re-renders</a:t>
            </a:r>
            <a:br>
              <a:rPr lang="en-GB" dirty="0"/>
            </a:br>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21</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514799" y="1514251"/>
            <a:ext cx="10892976" cy="3007779"/>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Nesting the child component as one of the{ children } means its not re-rendered on parent state change</a:t>
            </a:r>
          </a:p>
          <a:p>
            <a:r>
              <a:rPr lang="en-GB" dirty="0"/>
              <a:t>Both are rendered initially but there is no logging when the performance div is moved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7" name="Picture 6">
            <a:extLst>
              <a:ext uri="{FF2B5EF4-FFF2-40B4-BE49-F238E27FC236}">
                <a16:creationId xmlns:a16="http://schemas.microsoft.com/office/drawing/2014/main" id="{54FA8D27-F38C-4634-185A-3D166E1C16A8}"/>
              </a:ext>
            </a:extLst>
          </p:cNvPr>
          <p:cNvPicPr>
            <a:picLocks noChangeAspect="1"/>
          </p:cNvPicPr>
          <p:nvPr/>
        </p:nvPicPr>
        <p:blipFill>
          <a:blip r:embed="rId3"/>
          <a:stretch>
            <a:fillRect/>
          </a:stretch>
        </p:blipFill>
        <p:spPr>
          <a:xfrm>
            <a:off x="3145530" y="2892972"/>
            <a:ext cx="5900939" cy="325811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48717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9318F7-4D43-DA43-C674-01D22CF82CA1}"/>
              </a:ext>
            </a:extLst>
          </p:cNvPr>
          <p:cNvSpPr>
            <a:spLocks noGrp="1"/>
          </p:cNvSpPr>
          <p:nvPr>
            <p:ph type="title"/>
          </p:nvPr>
        </p:nvSpPr>
        <p:spPr/>
        <p:txBody>
          <a:bodyPr/>
          <a:lstStyle/>
          <a:p>
            <a:r>
              <a:rPr lang="en-GB" dirty="0"/>
              <a:t>Decide when to use state management</a:t>
            </a:r>
            <a:br>
              <a:rPr lang="en-GB" dirty="0"/>
            </a:br>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22</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1384944" y="2183293"/>
            <a:ext cx="8867094" cy="3007779"/>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Redux will make your lives easier when it comes to managing larger creations.</a:t>
            </a:r>
          </a:p>
          <a:p>
            <a:endParaRPr lang="en-GB" dirty="0"/>
          </a:p>
          <a:p>
            <a:r>
              <a:rPr lang="en-GB" dirty="0"/>
              <a:t> In smaller apps, </a:t>
            </a:r>
            <a:r>
              <a:rPr lang="en-GB" dirty="0" err="1"/>
              <a:t>useContext</a:t>
            </a:r>
            <a:r>
              <a:rPr lang="en-GB" dirty="0"/>
              <a:t> might be more appropriate as it contains less overheads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764109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C2BF-19C4-2546-010E-A37F8EA4CDC0}"/>
              </a:ext>
            </a:extLst>
          </p:cNvPr>
          <p:cNvSpPr>
            <a:spLocks noGrp="1"/>
          </p:cNvSpPr>
          <p:nvPr>
            <p:ph type="ctrTitle"/>
          </p:nvPr>
        </p:nvSpPr>
        <p:spPr/>
        <p:txBody>
          <a:bodyPr/>
          <a:lstStyle/>
          <a:p>
            <a:r>
              <a:rPr lang="en-GB" dirty="0"/>
              <a:t>Common Design Patterns</a:t>
            </a:r>
          </a:p>
        </p:txBody>
      </p:sp>
      <p:sp>
        <p:nvSpPr>
          <p:cNvPr id="3" name="Subtitle 2">
            <a:extLst>
              <a:ext uri="{FF2B5EF4-FFF2-40B4-BE49-F238E27FC236}">
                <a16:creationId xmlns:a16="http://schemas.microsoft.com/office/drawing/2014/main" id="{397DA591-A956-604A-DF76-2E6E7BFFF68D}"/>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007315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554E1E-9278-8320-7EB8-943B75852712}"/>
              </a:ext>
            </a:extLst>
          </p:cNvPr>
          <p:cNvSpPr>
            <a:spLocks noGrp="1"/>
          </p:cNvSpPr>
          <p:nvPr>
            <p:ph type="title"/>
          </p:nvPr>
        </p:nvSpPr>
        <p:spPr/>
        <p:txBody>
          <a:bodyPr/>
          <a:lstStyle/>
          <a:p>
            <a:r>
              <a:rPr lang="en-GB" dirty="0"/>
              <a:t>Render Props Pattern</a:t>
            </a:r>
            <a:br>
              <a:rPr lang="en-GB" dirty="0"/>
            </a:br>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24</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1044543" y="2025487"/>
            <a:ext cx="9852953" cy="216509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This has been used heavily this week and today already. </a:t>
            </a:r>
          </a:p>
          <a:p>
            <a:endParaRPr lang="en-GB" dirty="0"/>
          </a:p>
          <a:p>
            <a:r>
              <a:rPr lang="en-GB" dirty="0"/>
              <a:t>Passing values into the component call is simply known as the render props pattern, where we display what is passed to us.</a:t>
            </a:r>
          </a:p>
          <a:p>
            <a:endParaRPr lang="en-GB" dirty="0"/>
          </a:p>
          <a:p>
            <a:r>
              <a:rPr lang="en-GB" dirty="0"/>
              <a:t>This has been extended greatly with the passing and de-structuring of maps and external data sets.</a:t>
            </a:r>
          </a:p>
          <a:p>
            <a:endParaRPr lang="en-GB" dirty="0"/>
          </a:p>
          <a:p>
            <a:r>
              <a:rPr lang="en-GB" dirty="0"/>
              <a:t>The </a:t>
            </a:r>
            <a:r>
              <a:rPr lang="en-GB" dirty="0" err="1"/>
              <a:t>deconstructure</a:t>
            </a:r>
            <a:r>
              <a:rPr lang="en-GB" dirty="0"/>
              <a:t> of JSON data is part of the Render Props Pattern</a:t>
            </a:r>
          </a:p>
          <a:p>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763692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45DDE6-6CC4-492B-BB1B-EB58F2619718}"/>
              </a:ext>
            </a:extLst>
          </p:cNvPr>
          <p:cNvSpPr>
            <a:spLocks noGrp="1"/>
          </p:cNvSpPr>
          <p:nvPr>
            <p:ph type="title"/>
          </p:nvPr>
        </p:nvSpPr>
        <p:spPr/>
        <p:txBody>
          <a:bodyPr/>
          <a:lstStyle/>
          <a:p>
            <a:r>
              <a:rPr lang="en-GB" dirty="0"/>
              <a:t>Global Data Sharing</a:t>
            </a:r>
            <a:br>
              <a:rPr lang="en-GB" dirty="0"/>
            </a:br>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25</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496484" y="1768055"/>
            <a:ext cx="10078283" cy="216509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Although it may seem obvious, finding a method to avoid ‘prop drilling’ is something regularly overlooked</a:t>
            </a:r>
          </a:p>
          <a:p>
            <a:endParaRPr lang="en-GB" dirty="0"/>
          </a:p>
          <a:p>
            <a:r>
              <a:rPr lang="en-GB" dirty="0"/>
              <a:t>We have looked in depth at both </a:t>
            </a:r>
            <a:r>
              <a:rPr lang="en-GB" dirty="0" err="1"/>
              <a:t>useContext</a:t>
            </a:r>
            <a:r>
              <a:rPr lang="en-GB" dirty="0"/>
              <a:t> and Redux to manage the availability of specific bits of information only for the components that need it</a:t>
            </a:r>
          </a:p>
          <a:p>
            <a:endParaRPr lang="en-GB" dirty="0"/>
          </a:p>
          <a:p>
            <a:endParaRPr lang="en-GB" dirty="0"/>
          </a:p>
          <a:p>
            <a:endParaRPr lang="en-GB" dirty="0"/>
          </a:p>
          <a:p>
            <a:endParaRPr lang="en-GB" dirty="0"/>
          </a:p>
          <a:p>
            <a:endParaRPr lang="en-GB" dirty="0"/>
          </a:p>
          <a:p>
            <a:endParaRPr lang="en-GB" dirty="0"/>
          </a:p>
        </p:txBody>
      </p:sp>
      <p:pic>
        <p:nvPicPr>
          <p:cNvPr id="1026" name="Picture 2" descr="React useContext: The Best Way to Manage States - CopyCat Blog">
            <a:extLst>
              <a:ext uri="{FF2B5EF4-FFF2-40B4-BE49-F238E27FC236}">
                <a16:creationId xmlns:a16="http://schemas.microsoft.com/office/drawing/2014/main" id="{B1F3BC23-BF4F-6A9F-8C06-11EF5CF0DD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6086" y="3429000"/>
            <a:ext cx="3500799" cy="3056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127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4660C20-628C-F1A8-CF54-F76329E8A35A}"/>
              </a:ext>
            </a:extLst>
          </p:cNvPr>
          <p:cNvSpPr>
            <a:spLocks noGrp="1"/>
          </p:cNvSpPr>
          <p:nvPr>
            <p:ph type="title"/>
          </p:nvPr>
        </p:nvSpPr>
        <p:spPr/>
        <p:txBody>
          <a:bodyPr/>
          <a:lstStyle/>
          <a:p>
            <a:r>
              <a:rPr lang="en-GB" dirty="0"/>
              <a:t>Provider pattern </a:t>
            </a:r>
            <a:br>
              <a:rPr lang="en-GB" dirty="0"/>
            </a:br>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26</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485726" y="1674296"/>
            <a:ext cx="10508589" cy="216509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This feeds nicely into the idea that we can have a provider and consumer.</a:t>
            </a:r>
          </a:p>
          <a:p>
            <a:endParaRPr lang="en-GB" dirty="0"/>
          </a:p>
          <a:p>
            <a:r>
              <a:rPr lang="en-GB" dirty="0"/>
              <a:t>Again, we have looked at this in several contexts this week, from Routing to State</a:t>
            </a:r>
          </a:p>
          <a:p>
            <a:endParaRPr lang="en-GB" dirty="0"/>
          </a:p>
          <a:p>
            <a:endParaRPr lang="en-GB" dirty="0"/>
          </a:p>
          <a:p>
            <a:endParaRPr lang="en-GB" dirty="0"/>
          </a:p>
          <a:p>
            <a:endParaRPr lang="en-GB" dirty="0"/>
          </a:p>
          <a:p>
            <a:endParaRPr lang="en-GB" dirty="0"/>
          </a:p>
          <a:p>
            <a:endParaRPr lang="en-GB" dirty="0"/>
          </a:p>
        </p:txBody>
      </p:sp>
      <p:pic>
        <p:nvPicPr>
          <p:cNvPr id="3" name="Picture 2">
            <a:extLst>
              <a:ext uri="{FF2B5EF4-FFF2-40B4-BE49-F238E27FC236}">
                <a16:creationId xmlns:a16="http://schemas.microsoft.com/office/drawing/2014/main" id="{0494DCA7-58CB-6921-4050-C7F4A209FA8D}"/>
              </a:ext>
            </a:extLst>
          </p:cNvPr>
          <p:cNvPicPr>
            <a:picLocks noChangeAspect="1"/>
          </p:cNvPicPr>
          <p:nvPr/>
        </p:nvPicPr>
        <p:blipFill>
          <a:blip r:embed="rId3"/>
          <a:stretch>
            <a:fillRect/>
          </a:stretch>
        </p:blipFill>
        <p:spPr>
          <a:xfrm>
            <a:off x="3228071" y="4158077"/>
            <a:ext cx="3795089" cy="1165961"/>
          </a:xfrm>
          <a:prstGeom prst="rect">
            <a:avLst/>
          </a:prstGeom>
        </p:spPr>
      </p:pic>
      <p:cxnSp>
        <p:nvCxnSpPr>
          <p:cNvPr id="7" name="Straight Arrow Connector 6">
            <a:extLst>
              <a:ext uri="{FF2B5EF4-FFF2-40B4-BE49-F238E27FC236}">
                <a16:creationId xmlns:a16="http://schemas.microsoft.com/office/drawing/2014/main" id="{669633FA-960A-20D3-0605-8BAD3F6653B9}"/>
              </a:ext>
            </a:extLst>
          </p:cNvPr>
          <p:cNvCxnSpPr>
            <a:cxnSpLocks/>
          </p:cNvCxnSpPr>
          <p:nvPr/>
        </p:nvCxnSpPr>
        <p:spPr>
          <a:xfrm flipH="1">
            <a:off x="5421854" y="2071958"/>
            <a:ext cx="1601306" cy="226569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8" name="Picture 7">
            <a:extLst>
              <a:ext uri="{FF2B5EF4-FFF2-40B4-BE49-F238E27FC236}">
                <a16:creationId xmlns:a16="http://schemas.microsoft.com/office/drawing/2014/main" id="{070D0AA0-E08D-F02D-0BD4-A6818080A53E}"/>
              </a:ext>
            </a:extLst>
          </p:cNvPr>
          <p:cNvPicPr>
            <a:picLocks noChangeAspect="1"/>
          </p:cNvPicPr>
          <p:nvPr/>
        </p:nvPicPr>
        <p:blipFill>
          <a:blip r:embed="rId4"/>
          <a:stretch>
            <a:fillRect/>
          </a:stretch>
        </p:blipFill>
        <p:spPr>
          <a:xfrm>
            <a:off x="7499878" y="4184132"/>
            <a:ext cx="3951200" cy="1065237"/>
          </a:xfrm>
          <a:prstGeom prst="rect">
            <a:avLst/>
          </a:prstGeom>
        </p:spPr>
      </p:pic>
      <p:pic>
        <p:nvPicPr>
          <p:cNvPr id="10" name="Picture 9">
            <a:extLst>
              <a:ext uri="{FF2B5EF4-FFF2-40B4-BE49-F238E27FC236}">
                <a16:creationId xmlns:a16="http://schemas.microsoft.com/office/drawing/2014/main" id="{CB288D9D-06C4-75A0-F1A0-39A87E7D0148}"/>
              </a:ext>
            </a:extLst>
          </p:cNvPr>
          <p:cNvPicPr>
            <a:picLocks noChangeAspect="1"/>
          </p:cNvPicPr>
          <p:nvPr/>
        </p:nvPicPr>
        <p:blipFill>
          <a:blip r:embed="rId5"/>
          <a:stretch>
            <a:fillRect/>
          </a:stretch>
        </p:blipFill>
        <p:spPr>
          <a:xfrm>
            <a:off x="6968187" y="5733625"/>
            <a:ext cx="4930567" cy="457240"/>
          </a:xfrm>
          <a:prstGeom prst="rect">
            <a:avLst/>
          </a:prstGeom>
        </p:spPr>
      </p:pic>
      <p:cxnSp>
        <p:nvCxnSpPr>
          <p:cNvPr id="12" name="Straight Arrow Connector 11">
            <a:extLst>
              <a:ext uri="{FF2B5EF4-FFF2-40B4-BE49-F238E27FC236}">
                <a16:creationId xmlns:a16="http://schemas.microsoft.com/office/drawing/2014/main" id="{9E84DC21-F338-5768-3500-18DDC698A7E7}"/>
              </a:ext>
            </a:extLst>
          </p:cNvPr>
          <p:cNvCxnSpPr>
            <a:cxnSpLocks/>
          </p:cNvCxnSpPr>
          <p:nvPr/>
        </p:nvCxnSpPr>
        <p:spPr>
          <a:xfrm>
            <a:off x="8638662" y="1954321"/>
            <a:ext cx="794808" cy="22037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 name="Straight Arrow Connector 12">
            <a:extLst>
              <a:ext uri="{FF2B5EF4-FFF2-40B4-BE49-F238E27FC236}">
                <a16:creationId xmlns:a16="http://schemas.microsoft.com/office/drawing/2014/main" id="{4B283881-A50A-9DA4-CBD4-021260543A42}"/>
              </a:ext>
            </a:extLst>
          </p:cNvPr>
          <p:cNvCxnSpPr>
            <a:cxnSpLocks/>
          </p:cNvCxnSpPr>
          <p:nvPr/>
        </p:nvCxnSpPr>
        <p:spPr>
          <a:xfrm>
            <a:off x="8808437" y="5241677"/>
            <a:ext cx="0" cy="4919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15853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B17D1B-81C0-0B63-96D2-703AAC8DD52C}"/>
              </a:ext>
            </a:extLst>
          </p:cNvPr>
          <p:cNvSpPr>
            <a:spLocks noGrp="1"/>
          </p:cNvSpPr>
          <p:nvPr>
            <p:ph type="title"/>
          </p:nvPr>
        </p:nvSpPr>
        <p:spPr/>
        <p:txBody>
          <a:bodyPr/>
          <a:lstStyle/>
          <a:p>
            <a:r>
              <a:rPr lang="en-GB" dirty="0"/>
              <a:t>Higher-Order Component Pattern</a:t>
            </a:r>
            <a:br>
              <a:rPr lang="en-GB" dirty="0"/>
            </a:br>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27</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1851366" y="1936869"/>
            <a:ext cx="8110214" cy="216509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These are not regularly used in modern react (React that is not class based)</a:t>
            </a:r>
          </a:p>
          <a:p>
            <a:endParaRPr lang="en-GB" dirty="0"/>
          </a:p>
          <a:p>
            <a:r>
              <a:rPr lang="en-GB" dirty="0"/>
              <a:t>But they were helpful for creating new components without mutating the original component. </a:t>
            </a:r>
          </a:p>
          <a:p>
            <a:endParaRPr lang="en-GB" dirty="0"/>
          </a:p>
          <a:p>
            <a:r>
              <a:rPr lang="en-GB" dirty="0"/>
              <a:t>This was effectively solved using React Hooks giving us the…….</a:t>
            </a:r>
          </a:p>
          <a:p>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1660335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E351B5-8930-25A5-39AD-EC8B602D8B74}"/>
              </a:ext>
            </a:extLst>
          </p:cNvPr>
          <p:cNvSpPr>
            <a:spLocks noGrp="1"/>
          </p:cNvSpPr>
          <p:nvPr>
            <p:ph type="title"/>
          </p:nvPr>
        </p:nvSpPr>
        <p:spPr/>
        <p:txBody>
          <a:bodyPr/>
          <a:lstStyle/>
          <a:p>
            <a:r>
              <a:rPr lang="en-GB" dirty="0"/>
              <a:t>Hooks Pattern</a:t>
            </a:r>
            <a:br>
              <a:rPr lang="en-GB" dirty="0"/>
            </a:br>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28</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1840609" y="1853365"/>
            <a:ext cx="8228549" cy="216509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Very simply, this pattern allows us to control the essence of react Apps including props, state, context, refs, and lifecycle </a:t>
            </a:r>
          </a:p>
          <a:p>
            <a:endParaRPr lang="en-GB" dirty="0"/>
          </a:p>
          <a:p>
            <a:r>
              <a:rPr lang="en-GB" dirty="0"/>
              <a:t>The concept is one of putting functionality into callable blocks of code which are predictable, manageable and customizable </a:t>
            </a:r>
          </a:p>
          <a:p>
            <a:endParaRPr lang="en-GB" dirty="0"/>
          </a:p>
          <a:p>
            <a:r>
              <a:rPr lang="en-GB" dirty="0"/>
              <a:t>You have created custom hooks this week which will give you an idea of why it’s such a useful and popular pattern of development</a:t>
            </a:r>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84928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3BE26A-B110-0AA6-464A-8A54043CBC5E}"/>
              </a:ext>
            </a:extLst>
          </p:cNvPr>
          <p:cNvSpPr>
            <a:spLocks noGrp="1"/>
          </p:cNvSpPr>
          <p:nvPr>
            <p:ph type="title"/>
          </p:nvPr>
        </p:nvSpPr>
        <p:spPr/>
        <p:txBody>
          <a:bodyPr/>
          <a:lstStyle/>
          <a:p>
            <a:r>
              <a:rPr lang="en-GB" dirty="0"/>
              <a:t>State Reducer Pattern</a:t>
            </a:r>
            <a:br>
              <a:rPr lang="en-GB" dirty="0"/>
            </a:br>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29</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1582426" y="1853365"/>
            <a:ext cx="8777188" cy="216509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one with hooks’ (16.8) was a major shift in React development.</a:t>
            </a:r>
          </a:p>
          <a:p>
            <a:endParaRPr lang="en-GB" dirty="0"/>
          </a:p>
          <a:p>
            <a:r>
              <a:rPr lang="en-GB" dirty="0" err="1"/>
              <a:t>useReducer</a:t>
            </a:r>
            <a:r>
              <a:rPr lang="en-GB" dirty="0"/>
              <a:t>() was one of the hooks that shipped with this version. We have looked at this in detail this week.</a:t>
            </a:r>
          </a:p>
          <a:p>
            <a:endParaRPr lang="en-GB" dirty="0"/>
          </a:p>
          <a:p>
            <a:r>
              <a:rPr lang="en-GB" dirty="0"/>
              <a:t>What spawned from this was the pattern by which we pass in not only the state, but what action we want to perform on that state</a:t>
            </a:r>
          </a:p>
          <a:p>
            <a:endParaRPr lang="en-GB" dirty="0"/>
          </a:p>
          <a:p>
            <a:r>
              <a:rPr lang="en-GB" dirty="0"/>
              <a:t>This has led to much cleaner and reusable code throughout development</a:t>
            </a:r>
          </a:p>
          <a:p>
            <a:endParaRPr lang="en-GB" dirty="0"/>
          </a:p>
          <a:p>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4134865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C2BF-19C4-2546-010E-A37F8EA4CDC0}"/>
              </a:ext>
            </a:extLst>
          </p:cNvPr>
          <p:cNvSpPr>
            <a:spLocks noGrp="1"/>
          </p:cNvSpPr>
          <p:nvPr>
            <p:ph type="ctrTitle"/>
          </p:nvPr>
        </p:nvSpPr>
        <p:spPr/>
        <p:txBody>
          <a:bodyPr/>
          <a:lstStyle/>
          <a:p>
            <a:r>
              <a:rPr lang="en-GB" dirty="0"/>
              <a:t>Clean Code and Best Practice</a:t>
            </a:r>
          </a:p>
        </p:txBody>
      </p:sp>
      <p:sp>
        <p:nvSpPr>
          <p:cNvPr id="3" name="Subtitle 2">
            <a:extLst>
              <a:ext uri="{FF2B5EF4-FFF2-40B4-BE49-F238E27FC236}">
                <a16:creationId xmlns:a16="http://schemas.microsoft.com/office/drawing/2014/main" id="{038E0B62-76C9-E753-F17E-35743308F46B}"/>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662172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BAD65C-6093-87EB-86A8-B1E6D5DFAB77}"/>
              </a:ext>
            </a:extLst>
          </p:cNvPr>
          <p:cNvSpPr>
            <a:spLocks noGrp="1"/>
          </p:cNvSpPr>
          <p:nvPr>
            <p:ph type="title"/>
          </p:nvPr>
        </p:nvSpPr>
        <p:spPr/>
        <p:txBody>
          <a:bodyPr/>
          <a:lstStyle/>
          <a:p>
            <a:r>
              <a:rPr lang="en-GB" dirty="0"/>
              <a:t>Compound Components Pattern</a:t>
            </a:r>
            <a:br>
              <a:rPr lang="en-GB" dirty="0"/>
            </a:br>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30</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1614856" y="1452680"/>
            <a:ext cx="9592290" cy="216509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We used this heavily this week when we built our plant shop shopping cart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In this instance, we imported styles, having created an individual module for </a:t>
            </a:r>
            <a:r>
              <a:rPr lang="en-GB" dirty="0" err="1"/>
              <a:t>css</a:t>
            </a:r>
            <a:r>
              <a:rPr lang="en-GB" dirty="0"/>
              <a:t> and then use parts on our app</a:t>
            </a:r>
          </a:p>
          <a:p>
            <a:endParaRPr lang="en-GB" dirty="0"/>
          </a:p>
          <a:p>
            <a:endParaRPr lang="en-GB" dirty="0"/>
          </a:p>
          <a:p>
            <a:endParaRPr lang="en-GB" dirty="0"/>
          </a:p>
          <a:p>
            <a:endParaRPr lang="en-GB" dirty="0"/>
          </a:p>
          <a:p>
            <a:endParaRPr lang="en-GB" dirty="0"/>
          </a:p>
        </p:txBody>
      </p:sp>
      <p:pic>
        <p:nvPicPr>
          <p:cNvPr id="6" name="Picture 5">
            <a:extLst>
              <a:ext uri="{FF2B5EF4-FFF2-40B4-BE49-F238E27FC236}">
                <a16:creationId xmlns:a16="http://schemas.microsoft.com/office/drawing/2014/main" id="{3B40A702-F8BE-2447-0B4E-72B152982A4F}"/>
              </a:ext>
            </a:extLst>
          </p:cNvPr>
          <p:cNvPicPr>
            <a:picLocks noChangeAspect="1"/>
          </p:cNvPicPr>
          <p:nvPr/>
        </p:nvPicPr>
        <p:blipFill>
          <a:blip r:embed="rId3"/>
          <a:stretch>
            <a:fillRect/>
          </a:stretch>
        </p:blipFill>
        <p:spPr>
          <a:xfrm>
            <a:off x="1232280" y="2357707"/>
            <a:ext cx="6896698" cy="3086367"/>
          </a:xfrm>
          <a:prstGeom prst="rect">
            <a:avLst/>
          </a:prstGeom>
        </p:spPr>
      </p:pic>
      <p:cxnSp>
        <p:nvCxnSpPr>
          <p:cNvPr id="8" name="Straight Arrow Connector 7">
            <a:extLst>
              <a:ext uri="{FF2B5EF4-FFF2-40B4-BE49-F238E27FC236}">
                <a16:creationId xmlns:a16="http://schemas.microsoft.com/office/drawing/2014/main" id="{8A142D15-4522-4103-63CE-D6F8085F33D0}"/>
              </a:ext>
            </a:extLst>
          </p:cNvPr>
          <p:cNvCxnSpPr/>
          <p:nvPr/>
        </p:nvCxnSpPr>
        <p:spPr>
          <a:xfrm flipV="1">
            <a:off x="2871095" y="4634747"/>
            <a:ext cx="451413" cy="134266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 name="Straight Arrow Connector 8">
            <a:extLst>
              <a:ext uri="{FF2B5EF4-FFF2-40B4-BE49-F238E27FC236}">
                <a16:creationId xmlns:a16="http://schemas.microsoft.com/office/drawing/2014/main" id="{A381105A-8EB0-C3FD-725F-2F22B80FFE27}"/>
              </a:ext>
            </a:extLst>
          </p:cNvPr>
          <p:cNvCxnSpPr>
            <a:cxnSpLocks/>
          </p:cNvCxnSpPr>
          <p:nvPr/>
        </p:nvCxnSpPr>
        <p:spPr>
          <a:xfrm flipH="1" flipV="1">
            <a:off x="3704472" y="5306078"/>
            <a:ext cx="242261" cy="77057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102963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713728-6F2E-0CB0-D0C5-2BC5B065105A}"/>
              </a:ext>
            </a:extLst>
          </p:cNvPr>
          <p:cNvSpPr>
            <a:spLocks noGrp="1"/>
          </p:cNvSpPr>
          <p:nvPr>
            <p:ph type="title"/>
          </p:nvPr>
        </p:nvSpPr>
        <p:spPr/>
        <p:txBody>
          <a:bodyPr/>
          <a:lstStyle/>
          <a:p>
            <a:r>
              <a:rPr lang="en-GB" dirty="0"/>
              <a:t>Compound Components Pattern</a:t>
            </a:r>
            <a:br>
              <a:rPr lang="en-GB" dirty="0"/>
            </a:br>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31</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754087" y="1662374"/>
            <a:ext cx="5621513" cy="216509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We used this for styling, but it could equally have been used to share functionality between different elements. e.g. this accordion functionality can be passes to each child component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7" name="Picture 6">
            <a:extLst>
              <a:ext uri="{FF2B5EF4-FFF2-40B4-BE49-F238E27FC236}">
                <a16:creationId xmlns:a16="http://schemas.microsoft.com/office/drawing/2014/main" id="{5F56C50D-769C-7B84-C813-72BA5B1C9073}"/>
              </a:ext>
            </a:extLst>
          </p:cNvPr>
          <p:cNvPicPr>
            <a:picLocks noChangeAspect="1"/>
          </p:cNvPicPr>
          <p:nvPr/>
        </p:nvPicPr>
        <p:blipFill>
          <a:blip r:embed="rId3"/>
          <a:stretch>
            <a:fillRect/>
          </a:stretch>
        </p:blipFill>
        <p:spPr>
          <a:xfrm>
            <a:off x="173554" y="3770852"/>
            <a:ext cx="5922446" cy="2653041"/>
          </a:xfrm>
          <a:prstGeom prst="rect">
            <a:avLst/>
          </a:prstGeom>
        </p:spPr>
      </p:pic>
      <p:pic>
        <p:nvPicPr>
          <p:cNvPr id="11" name="Picture 10">
            <a:extLst>
              <a:ext uri="{FF2B5EF4-FFF2-40B4-BE49-F238E27FC236}">
                <a16:creationId xmlns:a16="http://schemas.microsoft.com/office/drawing/2014/main" id="{DBF528C4-E264-EFAB-C3B8-03DC49F7F05D}"/>
              </a:ext>
            </a:extLst>
          </p:cNvPr>
          <p:cNvPicPr>
            <a:picLocks noChangeAspect="1"/>
          </p:cNvPicPr>
          <p:nvPr/>
        </p:nvPicPr>
        <p:blipFill>
          <a:blip r:embed="rId4"/>
          <a:stretch>
            <a:fillRect/>
          </a:stretch>
        </p:blipFill>
        <p:spPr>
          <a:xfrm>
            <a:off x="7292624" y="2160930"/>
            <a:ext cx="3538286" cy="1870288"/>
          </a:xfrm>
          <a:prstGeom prst="rect">
            <a:avLst/>
          </a:prstGeom>
        </p:spPr>
      </p:pic>
      <p:pic>
        <p:nvPicPr>
          <p:cNvPr id="13" name="Picture 12">
            <a:extLst>
              <a:ext uri="{FF2B5EF4-FFF2-40B4-BE49-F238E27FC236}">
                <a16:creationId xmlns:a16="http://schemas.microsoft.com/office/drawing/2014/main" id="{F0A10A2B-D8DF-BB0F-CD63-71CBB79DDB0C}"/>
              </a:ext>
            </a:extLst>
          </p:cNvPr>
          <p:cNvPicPr>
            <a:picLocks noChangeAspect="1"/>
          </p:cNvPicPr>
          <p:nvPr/>
        </p:nvPicPr>
        <p:blipFill>
          <a:blip r:embed="rId5"/>
          <a:stretch>
            <a:fillRect/>
          </a:stretch>
        </p:blipFill>
        <p:spPr>
          <a:xfrm>
            <a:off x="7292624" y="4628166"/>
            <a:ext cx="3538286" cy="1568145"/>
          </a:xfrm>
          <a:prstGeom prst="rect">
            <a:avLst/>
          </a:prstGeom>
        </p:spPr>
      </p:pic>
      <p:cxnSp>
        <p:nvCxnSpPr>
          <p:cNvPr id="15" name="Straight Arrow Connector 14">
            <a:extLst>
              <a:ext uri="{FF2B5EF4-FFF2-40B4-BE49-F238E27FC236}">
                <a16:creationId xmlns:a16="http://schemas.microsoft.com/office/drawing/2014/main" id="{9FB3FF9E-CB7E-0733-EA29-7899AF335C58}"/>
              </a:ext>
            </a:extLst>
          </p:cNvPr>
          <p:cNvCxnSpPr/>
          <p:nvPr/>
        </p:nvCxnSpPr>
        <p:spPr>
          <a:xfrm flipV="1">
            <a:off x="4925169" y="2744921"/>
            <a:ext cx="2367455" cy="214238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4CC3B446-6D28-7136-26EA-87F20843A310}"/>
              </a:ext>
            </a:extLst>
          </p:cNvPr>
          <p:cNvCxnSpPr>
            <a:cxnSpLocks/>
          </p:cNvCxnSpPr>
          <p:nvPr/>
        </p:nvCxnSpPr>
        <p:spPr>
          <a:xfrm>
            <a:off x="4925169" y="4887310"/>
            <a:ext cx="2519855" cy="70944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070397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088C7B-CB60-5256-C91D-AE4EE33E475A}"/>
              </a:ext>
            </a:extLst>
          </p:cNvPr>
          <p:cNvSpPr>
            <a:spLocks noGrp="1"/>
          </p:cNvSpPr>
          <p:nvPr>
            <p:ph type="title"/>
          </p:nvPr>
        </p:nvSpPr>
        <p:spPr/>
        <p:txBody>
          <a:bodyPr/>
          <a:lstStyle/>
          <a:p>
            <a:r>
              <a:rPr lang="en-GB" dirty="0"/>
              <a:t>Presentation – container pattern</a:t>
            </a:r>
            <a:br>
              <a:rPr lang="en-GB" dirty="0"/>
            </a:br>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32</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1120544" y="1936869"/>
            <a:ext cx="9949771" cy="216509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We have looked at many different ways of structing the components and files this week.</a:t>
            </a:r>
          </a:p>
          <a:p>
            <a:endParaRPr lang="en-GB" dirty="0"/>
          </a:p>
          <a:p>
            <a:r>
              <a:rPr lang="en-GB" dirty="0"/>
              <a:t>Best practice is to try and split up concerns as much as possible</a:t>
            </a:r>
          </a:p>
          <a:p>
            <a:endParaRPr lang="en-GB" dirty="0"/>
          </a:p>
          <a:p>
            <a:r>
              <a:rPr lang="en-GB" dirty="0"/>
              <a:t>i.e. each component or block of functionality should have its own parental folder in the component tree.</a:t>
            </a:r>
          </a:p>
          <a:p>
            <a:endParaRPr lang="en-GB" dirty="0"/>
          </a:p>
          <a:p>
            <a:r>
              <a:rPr lang="en-GB" dirty="0"/>
              <a:t>This pattern originally served to split up the part of the component which delt with rendering from the logic that sits behind it. Now, we call in child components or hooks and drop the presentation in the return() statement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95999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CE9A0-3B5A-4620-27AC-27BD011B99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64A857-FA2C-8469-5680-D279596B9F20}"/>
              </a:ext>
            </a:extLst>
          </p:cNvPr>
          <p:cNvSpPr>
            <a:spLocks noGrp="1"/>
          </p:cNvSpPr>
          <p:nvPr>
            <p:ph type="ctrTitle"/>
          </p:nvPr>
        </p:nvSpPr>
        <p:spPr/>
        <p:txBody>
          <a:bodyPr/>
          <a:lstStyle/>
          <a:p>
            <a:r>
              <a:rPr lang="en-GB" dirty="0"/>
              <a:t>Anti-Patterns</a:t>
            </a:r>
          </a:p>
        </p:txBody>
      </p:sp>
      <p:sp>
        <p:nvSpPr>
          <p:cNvPr id="3" name="Subtitle 2">
            <a:extLst>
              <a:ext uri="{FF2B5EF4-FFF2-40B4-BE49-F238E27FC236}">
                <a16:creationId xmlns:a16="http://schemas.microsoft.com/office/drawing/2014/main" id="{652780C2-2F4A-5ED3-4C6F-DD73D814CA84}"/>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464617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E73C2-5F15-3C8D-6F9C-5C40F6CB4E0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00A6295-E0B9-8E99-8A69-0B60A883E7EE}"/>
              </a:ext>
            </a:extLst>
          </p:cNvPr>
          <p:cNvSpPr>
            <a:spLocks noGrp="1"/>
          </p:cNvSpPr>
          <p:nvPr>
            <p:ph type="body" sz="quarter" idx="10"/>
          </p:nvPr>
        </p:nvSpPr>
        <p:spPr>
          <a:xfrm>
            <a:off x="1892876" y="2107363"/>
            <a:ext cx="11161713" cy="4328725"/>
          </a:xfrm>
        </p:spPr>
        <p:txBody>
          <a:bodyPr/>
          <a:lstStyle/>
          <a:p>
            <a:pPr marL="0" indent="0">
              <a:lnSpc>
                <a:spcPct val="100000"/>
              </a:lnSpc>
              <a:spcBef>
                <a:spcPts val="0"/>
              </a:spcBef>
              <a:buSzPct val="115000"/>
              <a:buNone/>
            </a:pPr>
            <a:r>
              <a:rPr lang="en-GB" sz="3600" dirty="0">
                <a:latin typeface="Montserrat Black" panose="00000A00000000000000" pitchFamily="2" charset="0"/>
              </a:rPr>
              <a:t>Don’t</a:t>
            </a:r>
          </a:p>
        </p:txBody>
      </p:sp>
      <p:sp>
        <p:nvSpPr>
          <p:cNvPr id="4" name="Slide Number Placeholder 3">
            <a:extLst>
              <a:ext uri="{FF2B5EF4-FFF2-40B4-BE49-F238E27FC236}">
                <a16:creationId xmlns:a16="http://schemas.microsoft.com/office/drawing/2014/main" id="{08A96A14-6366-46B6-9D85-E7ED93A7BFD8}"/>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34</a:t>
            </a:fld>
            <a:endParaRPr lang="en-GB" dirty="0"/>
          </a:p>
        </p:txBody>
      </p:sp>
      <p:pic>
        <p:nvPicPr>
          <p:cNvPr id="6" name="Picture 5">
            <a:extLst>
              <a:ext uri="{FF2B5EF4-FFF2-40B4-BE49-F238E27FC236}">
                <a16:creationId xmlns:a16="http://schemas.microsoft.com/office/drawing/2014/main" id="{B7154B05-1519-5778-DA77-B4AAAA504935}"/>
              </a:ext>
            </a:extLst>
          </p:cNvPr>
          <p:cNvPicPr>
            <a:picLocks noChangeAspect="1"/>
          </p:cNvPicPr>
          <p:nvPr/>
        </p:nvPicPr>
        <p:blipFill>
          <a:blip r:embed="rId3"/>
          <a:stretch>
            <a:fillRect/>
          </a:stretch>
        </p:blipFill>
        <p:spPr>
          <a:xfrm>
            <a:off x="4282192" y="1696576"/>
            <a:ext cx="5709682" cy="1929180"/>
          </a:xfrm>
          <a:prstGeom prst="rect">
            <a:avLst/>
          </a:prstGeom>
        </p:spPr>
      </p:pic>
      <p:sp>
        <p:nvSpPr>
          <p:cNvPr id="7" name="Text Placeholder 1">
            <a:extLst>
              <a:ext uri="{FF2B5EF4-FFF2-40B4-BE49-F238E27FC236}">
                <a16:creationId xmlns:a16="http://schemas.microsoft.com/office/drawing/2014/main" id="{BCB70AA9-31CD-BDAD-3267-62AC5CCA305E}"/>
              </a:ext>
            </a:extLst>
          </p:cNvPr>
          <p:cNvSpPr txBox="1">
            <a:spLocks/>
          </p:cNvSpPr>
          <p:nvPr/>
        </p:nvSpPr>
        <p:spPr>
          <a:xfrm>
            <a:off x="1892876" y="4189998"/>
            <a:ext cx="3694112" cy="730876"/>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spcAft>
                <a:spcPts val="0"/>
              </a:spcAft>
              <a:buSzPct val="115000"/>
              <a:buFont typeface="Arial" panose="020B0604020202020204" pitchFamily="34" charset="0"/>
              <a:buNone/>
              <a:defRPr sz="3600" b="0" i="0" kern="1200" cap="none" baseline="0">
                <a:solidFill>
                  <a:schemeClr val="tx1"/>
                </a:solidFill>
                <a:latin typeface="Montserrat Black" panose="00000A00000000000000" pitchFamily="2" charset="0"/>
                <a:ea typeface="+mn-ea"/>
                <a:cs typeface="+mn-cs"/>
              </a:defRPr>
            </a:lvl1pPr>
            <a:lvl2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2pPr>
            <a:lvl3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i="0" kern="1200">
                <a:solidFill>
                  <a:schemeClr val="tx1"/>
                </a:solidFill>
                <a:latin typeface="Montserrat" pitchFamily="2" charset="77"/>
                <a:ea typeface="+mn-ea"/>
                <a:cs typeface="+mn-cs"/>
              </a:defRPr>
            </a:lvl3pPr>
            <a:lvl4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kern="1200">
                <a:solidFill>
                  <a:schemeClr val="tx1"/>
                </a:solidFill>
                <a:latin typeface="Montserrat" pitchFamily="2" charset="77"/>
                <a:ea typeface="+mn-ea"/>
                <a:cs typeface="+mn-cs"/>
              </a:defRPr>
            </a:lvl4pPr>
            <a:lvl5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Do</a:t>
            </a:r>
          </a:p>
        </p:txBody>
      </p:sp>
      <p:sp>
        <p:nvSpPr>
          <p:cNvPr id="8" name="Text Placeholder 1">
            <a:extLst>
              <a:ext uri="{FF2B5EF4-FFF2-40B4-BE49-F238E27FC236}">
                <a16:creationId xmlns:a16="http://schemas.microsoft.com/office/drawing/2014/main" id="{72D7BC62-6CE9-C80E-336D-6DFC9F1F1E4A}"/>
              </a:ext>
            </a:extLst>
          </p:cNvPr>
          <p:cNvSpPr txBox="1">
            <a:spLocks/>
          </p:cNvSpPr>
          <p:nvPr/>
        </p:nvSpPr>
        <p:spPr>
          <a:xfrm>
            <a:off x="2805466" y="654681"/>
            <a:ext cx="10882930" cy="730876"/>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spcAft>
                <a:spcPts val="0"/>
              </a:spcAft>
              <a:buSzPct val="115000"/>
              <a:buFont typeface="Arial" panose="020B0604020202020204" pitchFamily="34" charset="0"/>
              <a:buNone/>
              <a:defRPr sz="3600" b="0" i="0" kern="1200" cap="none" baseline="0">
                <a:solidFill>
                  <a:schemeClr val="tx1"/>
                </a:solidFill>
                <a:latin typeface="Montserrat Black" panose="00000A00000000000000" pitchFamily="2" charset="0"/>
                <a:ea typeface="+mn-ea"/>
                <a:cs typeface="+mn-cs"/>
              </a:defRPr>
            </a:lvl1pPr>
            <a:lvl2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2pPr>
            <a:lvl3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i="0" kern="1200">
                <a:solidFill>
                  <a:schemeClr val="tx1"/>
                </a:solidFill>
                <a:latin typeface="Montserrat" pitchFamily="2" charset="77"/>
                <a:ea typeface="+mn-ea"/>
                <a:cs typeface="+mn-cs"/>
              </a:defRPr>
            </a:lvl3pPr>
            <a:lvl4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kern="1200">
                <a:solidFill>
                  <a:schemeClr val="tx1"/>
                </a:solidFill>
                <a:latin typeface="Montserrat" pitchFamily="2" charset="77"/>
                <a:ea typeface="+mn-ea"/>
                <a:cs typeface="+mn-cs"/>
              </a:defRPr>
            </a:lvl4pPr>
            <a:lvl5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u="sng" dirty="0"/>
              <a:t>Use state over variables</a:t>
            </a:r>
          </a:p>
        </p:txBody>
      </p:sp>
      <p:pic>
        <p:nvPicPr>
          <p:cNvPr id="10" name="Picture 9">
            <a:extLst>
              <a:ext uri="{FF2B5EF4-FFF2-40B4-BE49-F238E27FC236}">
                <a16:creationId xmlns:a16="http://schemas.microsoft.com/office/drawing/2014/main" id="{A41B8696-2BFF-4407-CC3F-669A45193F69}"/>
              </a:ext>
            </a:extLst>
          </p:cNvPr>
          <p:cNvPicPr>
            <a:picLocks noChangeAspect="1"/>
          </p:cNvPicPr>
          <p:nvPr/>
        </p:nvPicPr>
        <p:blipFill>
          <a:blip r:embed="rId4"/>
          <a:stretch>
            <a:fillRect/>
          </a:stretch>
        </p:blipFill>
        <p:spPr>
          <a:xfrm>
            <a:off x="4282192" y="4015620"/>
            <a:ext cx="5709682" cy="1982085"/>
          </a:xfrm>
          <a:prstGeom prst="rect">
            <a:avLst/>
          </a:prstGeom>
        </p:spPr>
      </p:pic>
    </p:spTree>
    <p:extLst>
      <p:ext uri="{BB962C8B-B14F-4D97-AF65-F5344CB8AC3E}">
        <p14:creationId xmlns:p14="http://schemas.microsoft.com/office/powerpoint/2010/main" val="3621813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463C2-2DAC-755C-2E89-6F71A12F3B8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C9DD4C-3EDE-D91D-E4A9-770051A3B4D9}"/>
              </a:ext>
            </a:extLst>
          </p:cNvPr>
          <p:cNvSpPr>
            <a:spLocks noGrp="1"/>
          </p:cNvSpPr>
          <p:nvPr>
            <p:ph type="body" sz="quarter" idx="10"/>
          </p:nvPr>
        </p:nvSpPr>
        <p:spPr>
          <a:xfrm>
            <a:off x="2386181" y="2362588"/>
            <a:ext cx="11161713" cy="4328725"/>
          </a:xfrm>
        </p:spPr>
        <p:txBody>
          <a:bodyPr/>
          <a:lstStyle/>
          <a:p>
            <a:pPr marL="0" indent="0">
              <a:lnSpc>
                <a:spcPct val="100000"/>
              </a:lnSpc>
              <a:spcBef>
                <a:spcPts val="0"/>
              </a:spcBef>
              <a:buSzPct val="115000"/>
              <a:buNone/>
            </a:pPr>
            <a:r>
              <a:rPr lang="en-GB" sz="3600" dirty="0">
                <a:latin typeface="Montserrat Black" panose="00000A00000000000000" pitchFamily="2" charset="0"/>
              </a:rPr>
              <a:t>Don’t</a:t>
            </a:r>
          </a:p>
        </p:txBody>
      </p:sp>
      <p:sp>
        <p:nvSpPr>
          <p:cNvPr id="4" name="Slide Number Placeholder 3">
            <a:extLst>
              <a:ext uri="{FF2B5EF4-FFF2-40B4-BE49-F238E27FC236}">
                <a16:creationId xmlns:a16="http://schemas.microsoft.com/office/drawing/2014/main" id="{6A6FDEC6-6106-7B3A-5F36-71EF507D9DD1}"/>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35</a:t>
            </a:fld>
            <a:endParaRPr lang="en-GB" dirty="0"/>
          </a:p>
        </p:txBody>
      </p:sp>
      <p:sp>
        <p:nvSpPr>
          <p:cNvPr id="7" name="Text Placeholder 1">
            <a:extLst>
              <a:ext uri="{FF2B5EF4-FFF2-40B4-BE49-F238E27FC236}">
                <a16:creationId xmlns:a16="http://schemas.microsoft.com/office/drawing/2014/main" id="{CF7F21E4-7987-671E-4601-98D226F15612}"/>
              </a:ext>
            </a:extLst>
          </p:cNvPr>
          <p:cNvSpPr txBox="1">
            <a:spLocks/>
          </p:cNvSpPr>
          <p:nvPr/>
        </p:nvSpPr>
        <p:spPr>
          <a:xfrm>
            <a:off x="2496248" y="4023311"/>
            <a:ext cx="3694112" cy="730876"/>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spcAft>
                <a:spcPts val="0"/>
              </a:spcAft>
              <a:buSzPct val="115000"/>
              <a:buFont typeface="Arial" panose="020B0604020202020204" pitchFamily="34" charset="0"/>
              <a:buNone/>
              <a:defRPr sz="3600" b="0" i="0" kern="1200" cap="none" baseline="0">
                <a:solidFill>
                  <a:schemeClr val="tx1"/>
                </a:solidFill>
                <a:latin typeface="Montserrat Black" panose="00000A00000000000000" pitchFamily="2" charset="0"/>
                <a:ea typeface="+mn-ea"/>
                <a:cs typeface="+mn-cs"/>
              </a:defRPr>
            </a:lvl1pPr>
            <a:lvl2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2pPr>
            <a:lvl3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i="0" kern="1200">
                <a:solidFill>
                  <a:schemeClr val="tx1"/>
                </a:solidFill>
                <a:latin typeface="Montserrat" pitchFamily="2" charset="77"/>
                <a:ea typeface="+mn-ea"/>
                <a:cs typeface="+mn-cs"/>
              </a:defRPr>
            </a:lvl3pPr>
            <a:lvl4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kern="1200">
                <a:solidFill>
                  <a:schemeClr val="tx1"/>
                </a:solidFill>
                <a:latin typeface="Montserrat" pitchFamily="2" charset="77"/>
                <a:ea typeface="+mn-ea"/>
                <a:cs typeface="+mn-cs"/>
              </a:defRPr>
            </a:lvl4pPr>
            <a:lvl5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Do</a:t>
            </a:r>
          </a:p>
        </p:txBody>
      </p:sp>
      <p:sp>
        <p:nvSpPr>
          <p:cNvPr id="8" name="Text Placeholder 1">
            <a:extLst>
              <a:ext uri="{FF2B5EF4-FFF2-40B4-BE49-F238E27FC236}">
                <a16:creationId xmlns:a16="http://schemas.microsoft.com/office/drawing/2014/main" id="{F696F985-840F-87C1-7154-350D7500E467}"/>
              </a:ext>
            </a:extLst>
          </p:cNvPr>
          <p:cNvSpPr txBox="1">
            <a:spLocks/>
          </p:cNvSpPr>
          <p:nvPr/>
        </p:nvSpPr>
        <p:spPr>
          <a:xfrm>
            <a:off x="1954552" y="536988"/>
            <a:ext cx="10882930" cy="730876"/>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spcAft>
                <a:spcPts val="0"/>
              </a:spcAft>
              <a:buSzPct val="115000"/>
              <a:buFont typeface="Arial" panose="020B0604020202020204" pitchFamily="34" charset="0"/>
              <a:buNone/>
              <a:defRPr sz="3600" b="0" i="0" kern="1200" cap="none" baseline="0">
                <a:solidFill>
                  <a:schemeClr val="tx1"/>
                </a:solidFill>
                <a:latin typeface="Montserrat Black" panose="00000A00000000000000" pitchFamily="2" charset="0"/>
                <a:ea typeface="+mn-ea"/>
                <a:cs typeface="+mn-cs"/>
              </a:defRPr>
            </a:lvl1pPr>
            <a:lvl2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2pPr>
            <a:lvl3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i="0" kern="1200">
                <a:solidFill>
                  <a:schemeClr val="tx1"/>
                </a:solidFill>
                <a:latin typeface="Montserrat" pitchFamily="2" charset="77"/>
                <a:ea typeface="+mn-ea"/>
                <a:cs typeface="+mn-cs"/>
              </a:defRPr>
            </a:lvl3pPr>
            <a:lvl4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kern="1200">
                <a:solidFill>
                  <a:schemeClr val="tx1"/>
                </a:solidFill>
                <a:latin typeface="Montserrat" pitchFamily="2" charset="77"/>
                <a:ea typeface="+mn-ea"/>
                <a:cs typeface="+mn-cs"/>
              </a:defRPr>
            </a:lvl4pPr>
            <a:lvl5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u="sng" dirty="0"/>
              <a:t>Declare CSS outside Components</a:t>
            </a:r>
          </a:p>
        </p:txBody>
      </p:sp>
      <p:pic>
        <p:nvPicPr>
          <p:cNvPr id="5" name="Picture 4">
            <a:extLst>
              <a:ext uri="{FF2B5EF4-FFF2-40B4-BE49-F238E27FC236}">
                <a16:creationId xmlns:a16="http://schemas.microsoft.com/office/drawing/2014/main" id="{157F5C60-7D36-C607-4D5C-34016C5E422D}"/>
              </a:ext>
            </a:extLst>
          </p:cNvPr>
          <p:cNvPicPr>
            <a:picLocks noChangeAspect="1"/>
          </p:cNvPicPr>
          <p:nvPr/>
        </p:nvPicPr>
        <p:blipFill>
          <a:blip r:embed="rId3"/>
          <a:stretch>
            <a:fillRect/>
          </a:stretch>
        </p:blipFill>
        <p:spPr>
          <a:xfrm>
            <a:off x="5019202" y="2109818"/>
            <a:ext cx="5197290" cy="1044030"/>
          </a:xfrm>
          <a:prstGeom prst="rect">
            <a:avLst/>
          </a:prstGeom>
        </p:spPr>
      </p:pic>
      <p:pic>
        <p:nvPicPr>
          <p:cNvPr id="11" name="Picture 10">
            <a:extLst>
              <a:ext uri="{FF2B5EF4-FFF2-40B4-BE49-F238E27FC236}">
                <a16:creationId xmlns:a16="http://schemas.microsoft.com/office/drawing/2014/main" id="{65972373-9586-F4F3-2B5D-7B78D1A0D55D}"/>
              </a:ext>
            </a:extLst>
          </p:cNvPr>
          <p:cNvPicPr>
            <a:picLocks noChangeAspect="1"/>
          </p:cNvPicPr>
          <p:nvPr/>
        </p:nvPicPr>
        <p:blipFill>
          <a:blip r:embed="rId4"/>
          <a:stretch>
            <a:fillRect/>
          </a:stretch>
        </p:blipFill>
        <p:spPr>
          <a:xfrm>
            <a:off x="5019202" y="3758507"/>
            <a:ext cx="4359018" cy="1600339"/>
          </a:xfrm>
          <a:prstGeom prst="rect">
            <a:avLst/>
          </a:prstGeom>
        </p:spPr>
      </p:pic>
    </p:spTree>
    <p:extLst>
      <p:ext uri="{BB962C8B-B14F-4D97-AF65-F5344CB8AC3E}">
        <p14:creationId xmlns:p14="http://schemas.microsoft.com/office/powerpoint/2010/main" val="16558297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C8BB5-1D7D-2210-A4C5-EC9ECD4B50C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AC8D08-4F10-B520-EA52-67CEC0E7031D}"/>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36</a:t>
            </a:fld>
            <a:endParaRPr lang="en-GB" dirty="0"/>
          </a:p>
        </p:txBody>
      </p:sp>
      <p:sp>
        <p:nvSpPr>
          <p:cNvPr id="9" name="Text Placeholder 1">
            <a:extLst>
              <a:ext uri="{FF2B5EF4-FFF2-40B4-BE49-F238E27FC236}">
                <a16:creationId xmlns:a16="http://schemas.microsoft.com/office/drawing/2014/main" id="{9BDFA30A-779A-A8FA-525F-1423E19B94E1}"/>
              </a:ext>
            </a:extLst>
          </p:cNvPr>
          <p:cNvSpPr txBox="1">
            <a:spLocks/>
          </p:cNvSpPr>
          <p:nvPr/>
        </p:nvSpPr>
        <p:spPr>
          <a:xfrm>
            <a:off x="3442921" y="1413833"/>
            <a:ext cx="3694112" cy="730876"/>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spcAft>
                <a:spcPts val="0"/>
              </a:spcAft>
              <a:buSzPct val="115000"/>
              <a:buFont typeface="Arial" panose="020B0604020202020204" pitchFamily="34" charset="0"/>
              <a:buNone/>
              <a:defRPr sz="3600" b="0" i="0" kern="1200" cap="none" baseline="0">
                <a:solidFill>
                  <a:schemeClr val="tx1"/>
                </a:solidFill>
                <a:latin typeface="Montserrat Black" panose="00000A00000000000000" pitchFamily="2" charset="0"/>
                <a:ea typeface="+mn-ea"/>
                <a:cs typeface="+mn-cs"/>
              </a:defRPr>
            </a:lvl1pPr>
            <a:lvl2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2pPr>
            <a:lvl3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i="0" kern="1200">
                <a:solidFill>
                  <a:schemeClr val="tx1"/>
                </a:solidFill>
                <a:latin typeface="Montserrat" pitchFamily="2" charset="77"/>
                <a:ea typeface="+mn-ea"/>
                <a:cs typeface="+mn-cs"/>
              </a:defRPr>
            </a:lvl3pPr>
            <a:lvl4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kern="1200">
                <a:solidFill>
                  <a:schemeClr val="tx1"/>
                </a:solidFill>
                <a:latin typeface="Montserrat" pitchFamily="2" charset="77"/>
                <a:ea typeface="+mn-ea"/>
                <a:cs typeface="+mn-cs"/>
              </a:defRPr>
            </a:lvl4pPr>
            <a:lvl5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Don’t</a:t>
            </a:r>
            <a:endParaRPr lang="en-GB" dirty="0"/>
          </a:p>
        </p:txBody>
      </p:sp>
      <p:sp>
        <p:nvSpPr>
          <p:cNvPr id="10" name="Text Placeholder 1">
            <a:extLst>
              <a:ext uri="{FF2B5EF4-FFF2-40B4-BE49-F238E27FC236}">
                <a16:creationId xmlns:a16="http://schemas.microsoft.com/office/drawing/2014/main" id="{48CEB514-25B7-56A2-3550-5C18B08CDFA4}"/>
              </a:ext>
            </a:extLst>
          </p:cNvPr>
          <p:cNvSpPr txBox="1">
            <a:spLocks/>
          </p:cNvSpPr>
          <p:nvPr/>
        </p:nvSpPr>
        <p:spPr>
          <a:xfrm>
            <a:off x="3442921" y="4189998"/>
            <a:ext cx="3694112" cy="730876"/>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spcAft>
                <a:spcPts val="0"/>
              </a:spcAft>
              <a:buSzPct val="115000"/>
              <a:buFont typeface="Arial" panose="020B0604020202020204" pitchFamily="34" charset="0"/>
              <a:buNone/>
              <a:defRPr sz="3600" b="0" i="0" kern="1200" cap="none" baseline="0">
                <a:solidFill>
                  <a:schemeClr val="tx1"/>
                </a:solidFill>
                <a:latin typeface="Montserrat Black" panose="00000A00000000000000" pitchFamily="2" charset="0"/>
                <a:ea typeface="+mn-ea"/>
                <a:cs typeface="+mn-cs"/>
              </a:defRPr>
            </a:lvl1pPr>
            <a:lvl2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2pPr>
            <a:lvl3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i="0" kern="1200">
                <a:solidFill>
                  <a:schemeClr val="tx1"/>
                </a:solidFill>
                <a:latin typeface="Montserrat" pitchFamily="2" charset="77"/>
                <a:ea typeface="+mn-ea"/>
                <a:cs typeface="+mn-cs"/>
              </a:defRPr>
            </a:lvl3pPr>
            <a:lvl4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kern="1200">
                <a:solidFill>
                  <a:schemeClr val="tx1"/>
                </a:solidFill>
                <a:latin typeface="Montserrat" pitchFamily="2" charset="77"/>
                <a:ea typeface="+mn-ea"/>
                <a:cs typeface="+mn-cs"/>
              </a:defRPr>
            </a:lvl4pPr>
            <a:lvl5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Do</a:t>
            </a:r>
          </a:p>
        </p:txBody>
      </p:sp>
      <p:sp>
        <p:nvSpPr>
          <p:cNvPr id="12" name="Text Placeholder 1">
            <a:extLst>
              <a:ext uri="{FF2B5EF4-FFF2-40B4-BE49-F238E27FC236}">
                <a16:creationId xmlns:a16="http://schemas.microsoft.com/office/drawing/2014/main" id="{D7CD05DD-2B50-F3D5-8966-BAC9644D285D}"/>
              </a:ext>
            </a:extLst>
          </p:cNvPr>
          <p:cNvSpPr txBox="1">
            <a:spLocks/>
          </p:cNvSpPr>
          <p:nvPr/>
        </p:nvSpPr>
        <p:spPr>
          <a:xfrm>
            <a:off x="524845" y="407906"/>
            <a:ext cx="10882930" cy="730876"/>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spcAft>
                <a:spcPts val="0"/>
              </a:spcAft>
              <a:buSzPct val="115000"/>
              <a:buFont typeface="Arial" panose="020B0604020202020204" pitchFamily="34" charset="0"/>
              <a:buNone/>
              <a:defRPr sz="3600" b="0" i="0" kern="1200" cap="none" baseline="0">
                <a:solidFill>
                  <a:schemeClr val="tx1"/>
                </a:solidFill>
                <a:latin typeface="Montserrat Black" panose="00000A00000000000000" pitchFamily="2" charset="0"/>
                <a:ea typeface="+mn-ea"/>
                <a:cs typeface="+mn-cs"/>
              </a:defRPr>
            </a:lvl1pPr>
            <a:lvl2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2pPr>
            <a:lvl3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i="0" kern="1200">
                <a:solidFill>
                  <a:schemeClr val="tx1"/>
                </a:solidFill>
                <a:latin typeface="Montserrat" pitchFamily="2" charset="77"/>
                <a:ea typeface="+mn-ea"/>
                <a:cs typeface="+mn-cs"/>
              </a:defRPr>
            </a:lvl3pPr>
            <a:lvl4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kern="1200">
                <a:solidFill>
                  <a:schemeClr val="tx1"/>
                </a:solidFill>
                <a:latin typeface="Montserrat" pitchFamily="2" charset="77"/>
                <a:ea typeface="+mn-ea"/>
                <a:cs typeface="+mn-cs"/>
              </a:defRPr>
            </a:lvl4pPr>
            <a:lvl5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3200" u="sng" dirty="0"/>
              <a:t>Use </a:t>
            </a:r>
            <a:r>
              <a:rPr lang="en-GB" sz="3200" u="sng" dirty="0" err="1"/>
              <a:t>useCallbcak</a:t>
            </a:r>
            <a:r>
              <a:rPr lang="en-GB" sz="3200" u="sng" dirty="0"/>
              <a:t> to prevent function recreation</a:t>
            </a:r>
          </a:p>
        </p:txBody>
      </p:sp>
      <p:pic>
        <p:nvPicPr>
          <p:cNvPr id="13" name="Picture 12">
            <a:extLst>
              <a:ext uri="{FF2B5EF4-FFF2-40B4-BE49-F238E27FC236}">
                <a16:creationId xmlns:a16="http://schemas.microsoft.com/office/drawing/2014/main" id="{BDE8976F-00CA-BA1A-B4DA-6D994CC6BEB6}"/>
              </a:ext>
            </a:extLst>
          </p:cNvPr>
          <p:cNvPicPr>
            <a:picLocks noChangeAspect="1"/>
          </p:cNvPicPr>
          <p:nvPr/>
        </p:nvPicPr>
        <p:blipFill>
          <a:blip r:embed="rId3"/>
          <a:stretch>
            <a:fillRect/>
          </a:stretch>
        </p:blipFill>
        <p:spPr>
          <a:xfrm>
            <a:off x="5308773" y="1283900"/>
            <a:ext cx="6340389" cy="2301439"/>
          </a:xfrm>
          <a:prstGeom prst="rect">
            <a:avLst/>
          </a:prstGeom>
        </p:spPr>
      </p:pic>
      <p:pic>
        <p:nvPicPr>
          <p:cNvPr id="14" name="Picture 13">
            <a:extLst>
              <a:ext uri="{FF2B5EF4-FFF2-40B4-BE49-F238E27FC236}">
                <a16:creationId xmlns:a16="http://schemas.microsoft.com/office/drawing/2014/main" id="{3DFD84C1-676D-CEE7-25CB-ED2AAF388CF8}"/>
              </a:ext>
            </a:extLst>
          </p:cNvPr>
          <p:cNvPicPr>
            <a:picLocks noChangeAspect="1"/>
          </p:cNvPicPr>
          <p:nvPr/>
        </p:nvPicPr>
        <p:blipFill>
          <a:blip r:embed="rId4"/>
          <a:stretch>
            <a:fillRect/>
          </a:stretch>
        </p:blipFill>
        <p:spPr>
          <a:xfrm>
            <a:off x="5308773" y="3673206"/>
            <a:ext cx="6340389" cy="2872989"/>
          </a:xfrm>
          <a:prstGeom prst="rect">
            <a:avLst/>
          </a:prstGeom>
        </p:spPr>
      </p:pic>
    </p:spTree>
    <p:extLst>
      <p:ext uri="{BB962C8B-B14F-4D97-AF65-F5344CB8AC3E}">
        <p14:creationId xmlns:p14="http://schemas.microsoft.com/office/powerpoint/2010/main" val="26623747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AEDCC-A9DF-A392-E3E9-AA4822889DE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CEC66B-0660-2D5C-357C-92016E74D696}"/>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37</a:t>
            </a:fld>
            <a:endParaRPr lang="en-GB" dirty="0"/>
          </a:p>
        </p:txBody>
      </p:sp>
      <p:sp>
        <p:nvSpPr>
          <p:cNvPr id="9" name="Text Placeholder 1">
            <a:extLst>
              <a:ext uri="{FF2B5EF4-FFF2-40B4-BE49-F238E27FC236}">
                <a16:creationId xmlns:a16="http://schemas.microsoft.com/office/drawing/2014/main" id="{E1B97443-4923-9251-94B3-EDE21C68CDBE}"/>
              </a:ext>
            </a:extLst>
          </p:cNvPr>
          <p:cNvSpPr txBox="1">
            <a:spLocks/>
          </p:cNvSpPr>
          <p:nvPr/>
        </p:nvSpPr>
        <p:spPr>
          <a:xfrm>
            <a:off x="3461717" y="1779271"/>
            <a:ext cx="3694112" cy="730876"/>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spcAft>
                <a:spcPts val="0"/>
              </a:spcAft>
              <a:buSzPct val="115000"/>
              <a:buFont typeface="Arial" panose="020B0604020202020204" pitchFamily="34" charset="0"/>
              <a:buNone/>
              <a:defRPr sz="3600" b="0" i="0" kern="1200" cap="none" baseline="0">
                <a:solidFill>
                  <a:schemeClr val="tx1"/>
                </a:solidFill>
                <a:latin typeface="Montserrat Black" panose="00000A00000000000000" pitchFamily="2" charset="0"/>
                <a:ea typeface="+mn-ea"/>
                <a:cs typeface="+mn-cs"/>
              </a:defRPr>
            </a:lvl1pPr>
            <a:lvl2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2pPr>
            <a:lvl3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i="0" kern="1200">
                <a:solidFill>
                  <a:schemeClr val="tx1"/>
                </a:solidFill>
                <a:latin typeface="Montserrat" pitchFamily="2" charset="77"/>
                <a:ea typeface="+mn-ea"/>
                <a:cs typeface="+mn-cs"/>
              </a:defRPr>
            </a:lvl3pPr>
            <a:lvl4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kern="1200">
                <a:solidFill>
                  <a:schemeClr val="tx1"/>
                </a:solidFill>
                <a:latin typeface="Montserrat" pitchFamily="2" charset="77"/>
                <a:ea typeface="+mn-ea"/>
                <a:cs typeface="+mn-cs"/>
              </a:defRPr>
            </a:lvl4pPr>
            <a:lvl5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Don’t</a:t>
            </a:r>
          </a:p>
        </p:txBody>
      </p:sp>
      <p:sp>
        <p:nvSpPr>
          <p:cNvPr id="10" name="Text Placeholder 1">
            <a:extLst>
              <a:ext uri="{FF2B5EF4-FFF2-40B4-BE49-F238E27FC236}">
                <a16:creationId xmlns:a16="http://schemas.microsoft.com/office/drawing/2014/main" id="{E711938B-47B9-7FE8-4135-998567586C38}"/>
              </a:ext>
            </a:extLst>
          </p:cNvPr>
          <p:cNvSpPr txBox="1">
            <a:spLocks/>
          </p:cNvSpPr>
          <p:nvPr/>
        </p:nvSpPr>
        <p:spPr>
          <a:xfrm>
            <a:off x="3442921" y="4189998"/>
            <a:ext cx="3694112" cy="730876"/>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spcAft>
                <a:spcPts val="0"/>
              </a:spcAft>
              <a:buSzPct val="115000"/>
              <a:buFont typeface="Arial" panose="020B0604020202020204" pitchFamily="34" charset="0"/>
              <a:buNone/>
              <a:defRPr sz="3600" b="0" i="0" kern="1200" cap="none" baseline="0">
                <a:solidFill>
                  <a:schemeClr val="tx1"/>
                </a:solidFill>
                <a:latin typeface="Montserrat Black" panose="00000A00000000000000" pitchFamily="2" charset="0"/>
                <a:ea typeface="+mn-ea"/>
                <a:cs typeface="+mn-cs"/>
              </a:defRPr>
            </a:lvl1pPr>
            <a:lvl2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2pPr>
            <a:lvl3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i="0" kern="1200">
                <a:solidFill>
                  <a:schemeClr val="tx1"/>
                </a:solidFill>
                <a:latin typeface="Montserrat" pitchFamily="2" charset="77"/>
                <a:ea typeface="+mn-ea"/>
                <a:cs typeface="+mn-cs"/>
              </a:defRPr>
            </a:lvl3pPr>
            <a:lvl4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kern="1200">
                <a:solidFill>
                  <a:schemeClr val="tx1"/>
                </a:solidFill>
                <a:latin typeface="Montserrat" pitchFamily="2" charset="77"/>
                <a:ea typeface="+mn-ea"/>
                <a:cs typeface="+mn-cs"/>
              </a:defRPr>
            </a:lvl4pPr>
            <a:lvl5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Do</a:t>
            </a:r>
          </a:p>
        </p:txBody>
      </p:sp>
      <p:sp>
        <p:nvSpPr>
          <p:cNvPr id="12" name="Text Placeholder 1">
            <a:extLst>
              <a:ext uri="{FF2B5EF4-FFF2-40B4-BE49-F238E27FC236}">
                <a16:creationId xmlns:a16="http://schemas.microsoft.com/office/drawing/2014/main" id="{0915DFB6-5C19-FD4A-9548-24F3C3014D6A}"/>
              </a:ext>
            </a:extLst>
          </p:cNvPr>
          <p:cNvSpPr txBox="1">
            <a:spLocks/>
          </p:cNvSpPr>
          <p:nvPr/>
        </p:nvSpPr>
        <p:spPr>
          <a:xfrm>
            <a:off x="793132" y="135031"/>
            <a:ext cx="10882930" cy="730876"/>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spcAft>
                <a:spcPts val="0"/>
              </a:spcAft>
              <a:buSzPct val="115000"/>
              <a:buFont typeface="Arial" panose="020B0604020202020204" pitchFamily="34" charset="0"/>
              <a:buNone/>
              <a:defRPr sz="3600" b="0" i="0" kern="1200" cap="none" baseline="0">
                <a:solidFill>
                  <a:schemeClr val="tx1"/>
                </a:solidFill>
                <a:latin typeface="Montserrat Black" panose="00000A00000000000000" pitchFamily="2" charset="0"/>
                <a:ea typeface="+mn-ea"/>
                <a:cs typeface="+mn-cs"/>
              </a:defRPr>
            </a:lvl1pPr>
            <a:lvl2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2pPr>
            <a:lvl3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i="0" kern="1200">
                <a:solidFill>
                  <a:schemeClr val="tx1"/>
                </a:solidFill>
                <a:latin typeface="Montserrat" pitchFamily="2" charset="77"/>
                <a:ea typeface="+mn-ea"/>
                <a:cs typeface="+mn-cs"/>
              </a:defRPr>
            </a:lvl3pPr>
            <a:lvl4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kern="1200">
                <a:solidFill>
                  <a:schemeClr val="tx1"/>
                </a:solidFill>
                <a:latin typeface="Montserrat" pitchFamily="2" charset="77"/>
                <a:ea typeface="+mn-ea"/>
                <a:cs typeface="+mn-cs"/>
              </a:defRPr>
            </a:lvl4pPr>
            <a:lvl5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2000" u="sng" dirty="0"/>
              <a:t>Add an empty list to </a:t>
            </a:r>
            <a:r>
              <a:rPr lang="en-GB" sz="2000" u="sng" dirty="0" err="1"/>
              <a:t>useEffect</a:t>
            </a:r>
            <a:r>
              <a:rPr lang="en-GB" sz="2000" u="sng" dirty="0"/>
              <a:t> when no Dependencies are required</a:t>
            </a:r>
          </a:p>
        </p:txBody>
      </p:sp>
      <p:pic>
        <p:nvPicPr>
          <p:cNvPr id="3" name="Picture 2">
            <a:extLst>
              <a:ext uri="{FF2B5EF4-FFF2-40B4-BE49-F238E27FC236}">
                <a16:creationId xmlns:a16="http://schemas.microsoft.com/office/drawing/2014/main" id="{CEDC26AB-91F2-B4D9-5110-DF4168CDE809}"/>
              </a:ext>
            </a:extLst>
          </p:cNvPr>
          <p:cNvPicPr>
            <a:picLocks noChangeAspect="1"/>
          </p:cNvPicPr>
          <p:nvPr/>
        </p:nvPicPr>
        <p:blipFill>
          <a:blip r:embed="rId3"/>
          <a:stretch>
            <a:fillRect/>
          </a:stretch>
        </p:blipFill>
        <p:spPr>
          <a:xfrm>
            <a:off x="6450105" y="1184187"/>
            <a:ext cx="3596952" cy="2629128"/>
          </a:xfrm>
          <a:prstGeom prst="rect">
            <a:avLst/>
          </a:prstGeom>
        </p:spPr>
      </p:pic>
      <p:pic>
        <p:nvPicPr>
          <p:cNvPr id="6" name="Picture 5">
            <a:extLst>
              <a:ext uri="{FF2B5EF4-FFF2-40B4-BE49-F238E27FC236}">
                <a16:creationId xmlns:a16="http://schemas.microsoft.com/office/drawing/2014/main" id="{F54988D5-7072-6562-01C5-C28A480D01C0}"/>
              </a:ext>
            </a:extLst>
          </p:cNvPr>
          <p:cNvPicPr>
            <a:picLocks noChangeAspect="1"/>
          </p:cNvPicPr>
          <p:nvPr/>
        </p:nvPicPr>
        <p:blipFill>
          <a:blip r:embed="rId4"/>
          <a:stretch>
            <a:fillRect/>
          </a:stretch>
        </p:blipFill>
        <p:spPr>
          <a:xfrm>
            <a:off x="6450106" y="3859682"/>
            <a:ext cx="3596952" cy="2591593"/>
          </a:xfrm>
          <a:prstGeom prst="rect">
            <a:avLst/>
          </a:prstGeom>
        </p:spPr>
      </p:pic>
    </p:spTree>
    <p:extLst>
      <p:ext uri="{BB962C8B-B14F-4D97-AF65-F5344CB8AC3E}">
        <p14:creationId xmlns:p14="http://schemas.microsoft.com/office/powerpoint/2010/main" val="59583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2E294-DBF0-0175-9BD5-D1C48A46BA2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B3E4E8-82DA-2FFE-6299-A7127B2ED6E2}"/>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38</a:t>
            </a:fld>
            <a:endParaRPr lang="en-GB" dirty="0"/>
          </a:p>
        </p:txBody>
      </p:sp>
      <p:sp>
        <p:nvSpPr>
          <p:cNvPr id="9" name="Text Placeholder 1">
            <a:extLst>
              <a:ext uri="{FF2B5EF4-FFF2-40B4-BE49-F238E27FC236}">
                <a16:creationId xmlns:a16="http://schemas.microsoft.com/office/drawing/2014/main" id="{2AA6CD70-1F10-F4FF-D374-E55C59DA3673}"/>
              </a:ext>
            </a:extLst>
          </p:cNvPr>
          <p:cNvSpPr txBox="1">
            <a:spLocks/>
          </p:cNvSpPr>
          <p:nvPr/>
        </p:nvSpPr>
        <p:spPr>
          <a:xfrm>
            <a:off x="3461717" y="1779271"/>
            <a:ext cx="3694112" cy="730876"/>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spcAft>
                <a:spcPts val="0"/>
              </a:spcAft>
              <a:buSzPct val="115000"/>
              <a:buFont typeface="Arial" panose="020B0604020202020204" pitchFamily="34" charset="0"/>
              <a:buNone/>
              <a:defRPr sz="3600" b="0" i="0" kern="1200" cap="none" baseline="0">
                <a:solidFill>
                  <a:schemeClr val="tx1"/>
                </a:solidFill>
                <a:latin typeface="Montserrat Black" panose="00000A00000000000000" pitchFamily="2" charset="0"/>
                <a:ea typeface="+mn-ea"/>
                <a:cs typeface="+mn-cs"/>
              </a:defRPr>
            </a:lvl1pPr>
            <a:lvl2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2pPr>
            <a:lvl3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i="0" kern="1200">
                <a:solidFill>
                  <a:schemeClr val="tx1"/>
                </a:solidFill>
                <a:latin typeface="Montserrat" pitchFamily="2" charset="77"/>
                <a:ea typeface="+mn-ea"/>
                <a:cs typeface="+mn-cs"/>
              </a:defRPr>
            </a:lvl3pPr>
            <a:lvl4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kern="1200">
                <a:solidFill>
                  <a:schemeClr val="tx1"/>
                </a:solidFill>
                <a:latin typeface="Montserrat" pitchFamily="2" charset="77"/>
                <a:ea typeface="+mn-ea"/>
                <a:cs typeface="+mn-cs"/>
              </a:defRPr>
            </a:lvl4pPr>
            <a:lvl5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Don’t</a:t>
            </a:r>
          </a:p>
        </p:txBody>
      </p:sp>
      <p:sp>
        <p:nvSpPr>
          <p:cNvPr id="10" name="Text Placeholder 1">
            <a:extLst>
              <a:ext uri="{FF2B5EF4-FFF2-40B4-BE49-F238E27FC236}">
                <a16:creationId xmlns:a16="http://schemas.microsoft.com/office/drawing/2014/main" id="{9D5C6593-221A-A176-D3AE-A0AB8FAA4FC2}"/>
              </a:ext>
            </a:extLst>
          </p:cNvPr>
          <p:cNvSpPr txBox="1">
            <a:spLocks/>
          </p:cNvSpPr>
          <p:nvPr/>
        </p:nvSpPr>
        <p:spPr>
          <a:xfrm>
            <a:off x="3442921" y="4189998"/>
            <a:ext cx="3694112" cy="730876"/>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spcAft>
                <a:spcPts val="0"/>
              </a:spcAft>
              <a:buSzPct val="115000"/>
              <a:buFont typeface="Arial" panose="020B0604020202020204" pitchFamily="34" charset="0"/>
              <a:buNone/>
              <a:defRPr sz="3600" b="0" i="0" kern="1200" cap="none" baseline="0">
                <a:solidFill>
                  <a:schemeClr val="tx1"/>
                </a:solidFill>
                <a:latin typeface="Montserrat Black" panose="00000A00000000000000" pitchFamily="2" charset="0"/>
                <a:ea typeface="+mn-ea"/>
                <a:cs typeface="+mn-cs"/>
              </a:defRPr>
            </a:lvl1pPr>
            <a:lvl2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2pPr>
            <a:lvl3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i="0" kern="1200">
                <a:solidFill>
                  <a:schemeClr val="tx1"/>
                </a:solidFill>
                <a:latin typeface="Montserrat" pitchFamily="2" charset="77"/>
                <a:ea typeface="+mn-ea"/>
                <a:cs typeface="+mn-cs"/>
              </a:defRPr>
            </a:lvl3pPr>
            <a:lvl4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kern="1200">
                <a:solidFill>
                  <a:schemeClr val="tx1"/>
                </a:solidFill>
                <a:latin typeface="Montserrat" pitchFamily="2" charset="77"/>
                <a:ea typeface="+mn-ea"/>
                <a:cs typeface="+mn-cs"/>
              </a:defRPr>
            </a:lvl4pPr>
            <a:lvl5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Do</a:t>
            </a:r>
          </a:p>
        </p:txBody>
      </p:sp>
      <p:sp>
        <p:nvSpPr>
          <p:cNvPr id="12" name="Text Placeholder 1">
            <a:extLst>
              <a:ext uri="{FF2B5EF4-FFF2-40B4-BE49-F238E27FC236}">
                <a16:creationId xmlns:a16="http://schemas.microsoft.com/office/drawing/2014/main" id="{E0968917-C722-0A61-D02A-4BC215B80D5D}"/>
              </a:ext>
            </a:extLst>
          </p:cNvPr>
          <p:cNvSpPr txBox="1">
            <a:spLocks/>
          </p:cNvSpPr>
          <p:nvPr/>
        </p:nvSpPr>
        <p:spPr>
          <a:xfrm>
            <a:off x="766232" y="406945"/>
            <a:ext cx="10882930" cy="730876"/>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spcAft>
                <a:spcPts val="0"/>
              </a:spcAft>
              <a:buSzPct val="115000"/>
              <a:buFont typeface="Arial" panose="020B0604020202020204" pitchFamily="34" charset="0"/>
              <a:buNone/>
              <a:defRPr sz="3600" b="0" i="0" kern="1200" cap="none" baseline="0">
                <a:solidFill>
                  <a:schemeClr val="tx1"/>
                </a:solidFill>
                <a:latin typeface="Montserrat Black" panose="00000A00000000000000" pitchFamily="2" charset="0"/>
                <a:ea typeface="+mn-ea"/>
                <a:cs typeface="+mn-cs"/>
              </a:defRPr>
            </a:lvl1pPr>
            <a:lvl2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2pPr>
            <a:lvl3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i="0" kern="1200">
                <a:solidFill>
                  <a:schemeClr val="tx1"/>
                </a:solidFill>
                <a:latin typeface="Montserrat" pitchFamily="2" charset="77"/>
                <a:ea typeface="+mn-ea"/>
                <a:cs typeface="+mn-cs"/>
              </a:defRPr>
            </a:lvl3pPr>
            <a:lvl4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kern="1200">
                <a:solidFill>
                  <a:schemeClr val="tx1"/>
                </a:solidFill>
                <a:latin typeface="Montserrat" pitchFamily="2" charset="77"/>
                <a:ea typeface="+mn-ea"/>
                <a:cs typeface="+mn-cs"/>
              </a:defRPr>
            </a:lvl4pPr>
            <a:lvl5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2800" u="sng" dirty="0"/>
              <a:t>Do not declare components within other components</a:t>
            </a:r>
          </a:p>
        </p:txBody>
      </p:sp>
      <p:pic>
        <p:nvPicPr>
          <p:cNvPr id="5" name="Picture 4">
            <a:extLst>
              <a:ext uri="{FF2B5EF4-FFF2-40B4-BE49-F238E27FC236}">
                <a16:creationId xmlns:a16="http://schemas.microsoft.com/office/drawing/2014/main" id="{12081008-7EFA-9C7C-9C9C-E93E89EB5616}"/>
              </a:ext>
            </a:extLst>
          </p:cNvPr>
          <p:cNvPicPr>
            <a:picLocks noChangeAspect="1"/>
          </p:cNvPicPr>
          <p:nvPr/>
        </p:nvPicPr>
        <p:blipFill>
          <a:blip r:embed="rId3"/>
          <a:stretch>
            <a:fillRect/>
          </a:stretch>
        </p:blipFill>
        <p:spPr>
          <a:xfrm>
            <a:off x="6356737" y="1340446"/>
            <a:ext cx="4038950" cy="2293819"/>
          </a:xfrm>
          <a:prstGeom prst="rect">
            <a:avLst/>
          </a:prstGeom>
        </p:spPr>
      </p:pic>
      <p:pic>
        <p:nvPicPr>
          <p:cNvPr id="8" name="Picture 7">
            <a:extLst>
              <a:ext uri="{FF2B5EF4-FFF2-40B4-BE49-F238E27FC236}">
                <a16:creationId xmlns:a16="http://schemas.microsoft.com/office/drawing/2014/main" id="{961423A5-4AE6-B866-8A0A-4DEF5F62CE96}"/>
              </a:ext>
            </a:extLst>
          </p:cNvPr>
          <p:cNvPicPr>
            <a:picLocks noChangeAspect="1"/>
          </p:cNvPicPr>
          <p:nvPr/>
        </p:nvPicPr>
        <p:blipFill>
          <a:blip r:embed="rId4"/>
          <a:stretch>
            <a:fillRect/>
          </a:stretch>
        </p:blipFill>
        <p:spPr>
          <a:xfrm>
            <a:off x="5118379" y="3750142"/>
            <a:ext cx="6515665" cy="1310754"/>
          </a:xfrm>
          <a:prstGeom prst="rect">
            <a:avLst/>
          </a:prstGeom>
        </p:spPr>
      </p:pic>
      <p:sp>
        <p:nvSpPr>
          <p:cNvPr id="14" name="Text Placeholder 1">
            <a:extLst>
              <a:ext uri="{FF2B5EF4-FFF2-40B4-BE49-F238E27FC236}">
                <a16:creationId xmlns:a16="http://schemas.microsoft.com/office/drawing/2014/main" id="{87F3A790-3347-DC89-A1C3-309DD0FC01EB}"/>
              </a:ext>
            </a:extLst>
          </p:cNvPr>
          <p:cNvSpPr txBox="1">
            <a:spLocks/>
          </p:cNvSpPr>
          <p:nvPr/>
        </p:nvSpPr>
        <p:spPr>
          <a:xfrm>
            <a:off x="3461717" y="5468647"/>
            <a:ext cx="3694112" cy="730876"/>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spcAft>
                <a:spcPts val="0"/>
              </a:spcAft>
              <a:buSzPct val="115000"/>
              <a:buFont typeface="Arial" panose="020B0604020202020204" pitchFamily="34" charset="0"/>
              <a:buNone/>
              <a:defRPr sz="3600" b="0" i="0" kern="1200" cap="none" baseline="0">
                <a:solidFill>
                  <a:schemeClr val="tx1"/>
                </a:solidFill>
                <a:latin typeface="Montserrat Black" panose="00000A00000000000000" pitchFamily="2" charset="0"/>
                <a:ea typeface="+mn-ea"/>
                <a:cs typeface="+mn-cs"/>
              </a:defRPr>
            </a:lvl1pPr>
            <a:lvl2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2pPr>
            <a:lvl3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i="0" kern="1200">
                <a:solidFill>
                  <a:schemeClr val="tx1"/>
                </a:solidFill>
                <a:latin typeface="Montserrat" pitchFamily="2" charset="77"/>
                <a:ea typeface="+mn-ea"/>
                <a:cs typeface="+mn-cs"/>
              </a:defRPr>
            </a:lvl3pPr>
            <a:lvl4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kern="1200">
                <a:solidFill>
                  <a:schemeClr val="tx1"/>
                </a:solidFill>
                <a:latin typeface="Montserrat" pitchFamily="2" charset="77"/>
                <a:ea typeface="+mn-ea"/>
                <a:cs typeface="+mn-cs"/>
              </a:defRPr>
            </a:lvl4pPr>
            <a:lvl5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Or</a:t>
            </a:r>
          </a:p>
        </p:txBody>
      </p:sp>
      <p:pic>
        <p:nvPicPr>
          <p:cNvPr id="16" name="Picture 15">
            <a:extLst>
              <a:ext uri="{FF2B5EF4-FFF2-40B4-BE49-F238E27FC236}">
                <a16:creationId xmlns:a16="http://schemas.microsoft.com/office/drawing/2014/main" id="{56B7A2BB-4AA8-DAE1-DEC1-35D8FA3D0B51}"/>
              </a:ext>
            </a:extLst>
          </p:cNvPr>
          <p:cNvPicPr>
            <a:picLocks noChangeAspect="1"/>
          </p:cNvPicPr>
          <p:nvPr/>
        </p:nvPicPr>
        <p:blipFill>
          <a:blip r:embed="rId5"/>
          <a:stretch>
            <a:fillRect/>
          </a:stretch>
        </p:blipFill>
        <p:spPr>
          <a:xfrm>
            <a:off x="5522780" y="5182250"/>
            <a:ext cx="5845047" cy="1310754"/>
          </a:xfrm>
          <a:prstGeom prst="rect">
            <a:avLst/>
          </a:prstGeom>
        </p:spPr>
      </p:pic>
    </p:spTree>
    <p:extLst>
      <p:ext uri="{BB962C8B-B14F-4D97-AF65-F5344CB8AC3E}">
        <p14:creationId xmlns:p14="http://schemas.microsoft.com/office/powerpoint/2010/main" val="667615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AE9C4-6860-2EC5-1844-7E8B070EB10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F78C63-6E40-A6EC-6978-31F7EC98C124}"/>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39</a:t>
            </a:fld>
            <a:endParaRPr lang="en-GB" dirty="0"/>
          </a:p>
        </p:txBody>
      </p:sp>
      <p:sp>
        <p:nvSpPr>
          <p:cNvPr id="9" name="Text Placeholder 1">
            <a:extLst>
              <a:ext uri="{FF2B5EF4-FFF2-40B4-BE49-F238E27FC236}">
                <a16:creationId xmlns:a16="http://schemas.microsoft.com/office/drawing/2014/main" id="{04C6C7D1-BC8D-53B4-D357-4E29F9E6B0E4}"/>
              </a:ext>
            </a:extLst>
          </p:cNvPr>
          <p:cNvSpPr txBox="1">
            <a:spLocks/>
          </p:cNvSpPr>
          <p:nvPr/>
        </p:nvSpPr>
        <p:spPr>
          <a:xfrm>
            <a:off x="3461717" y="1779271"/>
            <a:ext cx="3694112" cy="730876"/>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spcAft>
                <a:spcPts val="0"/>
              </a:spcAft>
              <a:buSzPct val="115000"/>
              <a:buFont typeface="Arial" panose="020B0604020202020204" pitchFamily="34" charset="0"/>
              <a:buNone/>
              <a:defRPr sz="3600" b="0" i="0" kern="1200" cap="none" baseline="0">
                <a:solidFill>
                  <a:schemeClr val="tx1"/>
                </a:solidFill>
                <a:latin typeface="Montserrat Black" panose="00000A00000000000000" pitchFamily="2" charset="0"/>
                <a:ea typeface="+mn-ea"/>
                <a:cs typeface="+mn-cs"/>
              </a:defRPr>
            </a:lvl1pPr>
            <a:lvl2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2pPr>
            <a:lvl3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i="0" kern="1200">
                <a:solidFill>
                  <a:schemeClr val="tx1"/>
                </a:solidFill>
                <a:latin typeface="Montserrat" pitchFamily="2" charset="77"/>
                <a:ea typeface="+mn-ea"/>
                <a:cs typeface="+mn-cs"/>
              </a:defRPr>
            </a:lvl3pPr>
            <a:lvl4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kern="1200">
                <a:solidFill>
                  <a:schemeClr val="tx1"/>
                </a:solidFill>
                <a:latin typeface="Montserrat" pitchFamily="2" charset="77"/>
                <a:ea typeface="+mn-ea"/>
                <a:cs typeface="+mn-cs"/>
              </a:defRPr>
            </a:lvl4pPr>
            <a:lvl5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Don’t</a:t>
            </a:r>
          </a:p>
        </p:txBody>
      </p:sp>
      <p:sp>
        <p:nvSpPr>
          <p:cNvPr id="12" name="Text Placeholder 1">
            <a:extLst>
              <a:ext uri="{FF2B5EF4-FFF2-40B4-BE49-F238E27FC236}">
                <a16:creationId xmlns:a16="http://schemas.microsoft.com/office/drawing/2014/main" id="{E3D12C9A-B8B4-226F-E816-722717D0D665}"/>
              </a:ext>
            </a:extLst>
          </p:cNvPr>
          <p:cNvSpPr txBox="1">
            <a:spLocks/>
          </p:cNvSpPr>
          <p:nvPr/>
        </p:nvSpPr>
        <p:spPr>
          <a:xfrm>
            <a:off x="766232" y="406945"/>
            <a:ext cx="10882930" cy="730876"/>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spcAft>
                <a:spcPts val="0"/>
              </a:spcAft>
              <a:buSzPct val="115000"/>
              <a:buFont typeface="Arial" panose="020B0604020202020204" pitchFamily="34" charset="0"/>
              <a:buNone/>
              <a:defRPr sz="3600" b="0" i="0" kern="1200" cap="none" baseline="0">
                <a:solidFill>
                  <a:schemeClr val="tx1"/>
                </a:solidFill>
                <a:latin typeface="Montserrat Black" panose="00000A00000000000000" pitchFamily="2" charset="0"/>
                <a:ea typeface="+mn-ea"/>
                <a:cs typeface="+mn-cs"/>
              </a:defRPr>
            </a:lvl1pPr>
            <a:lvl2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2pPr>
            <a:lvl3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i="0" kern="1200">
                <a:solidFill>
                  <a:schemeClr val="tx1"/>
                </a:solidFill>
                <a:latin typeface="Montserrat" pitchFamily="2" charset="77"/>
                <a:ea typeface="+mn-ea"/>
                <a:cs typeface="+mn-cs"/>
              </a:defRPr>
            </a:lvl3pPr>
            <a:lvl4pPr marL="0" indent="0" algn="l" defTabSz="914400" rtl="0" eaLnBrk="1" latinLnBrk="0" hangingPunct="1">
              <a:lnSpc>
                <a:spcPct val="100000"/>
              </a:lnSpc>
              <a:spcBef>
                <a:spcPts val="0"/>
              </a:spcBef>
              <a:spcAft>
                <a:spcPts val="650"/>
              </a:spcAft>
              <a:buSzPct val="120000"/>
              <a:buFont typeface="Arial" panose="020B0604020202020204" pitchFamily="34" charset="0"/>
              <a:buNone/>
              <a:tabLst/>
              <a:defRPr sz="2000" b="0" kern="1200">
                <a:solidFill>
                  <a:schemeClr val="tx1"/>
                </a:solidFill>
                <a:latin typeface="Montserrat" pitchFamily="2" charset="77"/>
                <a:ea typeface="+mn-ea"/>
                <a:cs typeface="+mn-cs"/>
              </a:defRPr>
            </a:lvl4pPr>
            <a:lvl5pPr marL="0" indent="0" algn="l" defTabSz="914400" rtl="0" eaLnBrk="1" latinLnBrk="0" hangingPunct="1">
              <a:lnSpc>
                <a:spcPct val="100000"/>
              </a:lnSpc>
              <a:spcBef>
                <a:spcPts val="0"/>
              </a:spcBef>
              <a:spcAft>
                <a:spcPts val="650"/>
              </a:spcAft>
              <a:buSzPct val="125000"/>
              <a:buFont typeface="Arial" panose="020B0604020202020204" pitchFamily="34" charset="0"/>
              <a:buNone/>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2400" u="sng" dirty="0"/>
              <a:t>Do not use Hooks in If statements (no Conditional Hooks)</a:t>
            </a:r>
          </a:p>
        </p:txBody>
      </p:sp>
      <p:pic>
        <p:nvPicPr>
          <p:cNvPr id="3" name="Picture 2">
            <a:extLst>
              <a:ext uri="{FF2B5EF4-FFF2-40B4-BE49-F238E27FC236}">
                <a16:creationId xmlns:a16="http://schemas.microsoft.com/office/drawing/2014/main" id="{D5C8A743-B2D4-7B24-139A-DC9FDBD3BD42}"/>
              </a:ext>
            </a:extLst>
          </p:cNvPr>
          <p:cNvPicPr>
            <a:picLocks noChangeAspect="1"/>
          </p:cNvPicPr>
          <p:nvPr/>
        </p:nvPicPr>
        <p:blipFill>
          <a:blip r:embed="rId3"/>
          <a:stretch>
            <a:fillRect/>
          </a:stretch>
        </p:blipFill>
        <p:spPr>
          <a:xfrm>
            <a:off x="5708838" y="1555041"/>
            <a:ext cx="5311600" cy="2636748"/>
          </a:xfrm>
          <a:prstGeom prst="rect">
            <a:avLst/>
          </a:prstGeom>
        </p:spPr>
      </p:pic>
    </p:spTree>
    <p:extLst>
      <p:ext uri="{BB962C8B-B14F-4D97-AF65-F5344CB8AC3E}">
        <p14:creationId xmlns:p14="http://schemas.microsoft.com/office/powerpoint/2010/main" val="393424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173DA2-A1AE-4329-8E1E-A0C6F6111414}"/>
              </a:ext>
            </a:extLst>
          </p:cNvPr>
          <p:cNvSpPr>
            <a:spLocks noGrp="1"/>
          </p:cNvSpPr>
          <p:nvPr>
            <p:ph type="title"/>
          </p:nvPr>
        </p:nvSpPr>
        <p:spPr/>
        <p:txBody>
          <a:bodyPr/>
          <a:lstStyle/>
          <a:p>
            <a:r>
              <a:rPr lang="en-GB" dirty="0"/>
              <a:t>Recaps</a:t>
            </a:r>
            <a:br>
              <a:rPr lang="en-GB" dirty="0"/>
            </a:br>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4</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1866279" y="2129408"/>
            <a:ext cx="8458301" cy="3007779"/>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We would have looked at these throughout the course and you have all demonstrated good coding practice. </a:t>
            </a:r>
          </a:p>
          <a:p>
            <a:endParaRPr lang="en-GB" dirty="0"/>
          </a:p>
          <a:p>
            <a:r>
              <a:rPr lang="en-GB" dirty="0"/>
              <a:t>Looking and identifying the good practice explicitly will help you understand why you have done what you have done, how you have done it</a:t>
            </a:r>
          </a:p>
          <a:p>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2037995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765EDF-D047-8069-3A25-A34CECFC0C99}"/>
              </a:ext>
            </a:extLst>
          </p:cNvPr>
          <p:cNvSpPr>
            <a:spLocks noGrp="1"/>
          </p:cNvSpPr>
          <p:nvPr>
            <p:ph type="ctrTitle"/>
          </p:nvPr>
        </p:nvSpPr>
        <p:spPr/>
        <p:txBody>
          <a:bodyPr/>
          <a:lstStyle/>
          <a:p>
            <a:r>
              <a:rPr lang="en-GB" dirty="0"/>
              <a:t>Final Challenge</a:t>
            </a:r>
          </a:p>
        </p:txBody>
      </p:sp>
      <p:sp>
        <p:nvSpPr>
          <p:cNvPr id="2" name="Subtitle 1">
            <a:extLst>
              <a:ext uri="{FF2B5EF4-FFF2-40B4-BE49-F238E27FC236}">
                <a16:creationId xmlns:a16="http://schemas.microsoft.com/office/drawing/2014/main" id="{35AB21EF-ABD5-85FE-E862-F630C56A933D}"/>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646243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DA96A-3B2E-586E-DBA5-EEDA14481C42}"/>
              </a:ext>
            </a:extLst>
          </p:cNvPr>
          <p:cNvSpPr>
            <a:spLocks noGrp="1"/>
          </p:cNvSpPr>
          <p:nvPr>
            <p:ph type="title"/>
          </p:nvPr>
        </p:nvSpPr>
        <p:spPr/>
        <p:txBody>
          <a:bodyPr/>
          <a:lstStyle/>
          <a:p>
            <a:r>
              <a:rPr lang="en-GB" dirty="0"/>
              <a:t>Estate Agent</a:t>
            </a:r>
            <a:br>
              <a:rPr lang="en-GB" dirty="0"/>
            </a:br>
            <a:endParaRPr lang="en-GB" dirty="0"/>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4294967295"/>
          </p:nvPr>
        </p:nvSpPr>
        <p:spPr>
          <a:xfrm>
            <a:off x="938156" y="1786909"/>
            <a:ext cx="10737905" cy="3008312"/>
          </a:xfrm>
        </p:spPr>
        <p:txBody>
          <a:bodyPr/>
          <a:lstStyle/>
          <a:p>
            <a:pPr marL="0" indent="0">
              <a:buNone/>
            </a:pPr>
            <a:r>
              <a:rPr lang="en-GB" dirty="0"/>
              <a:t>In your pairs, create your own version of the QA Estate Agent website</a:t>
            </a:r>
          </a:p>
          <a:p>
            <a:pPr marL="0" indent="0">
              <a:buNone/>
            </a:pPr>
            <a:endParaRPr lang="en-GB" dirty="0"/>
          </a:p>
          <a:p>
            <a:pPr marL="0" indent="0">
              <a:buNone/>
            </a:pPr>
            <a:r>
              <a:rPr lang="en-GB" dirty="0"/>
              <a:t>You will be given the data. Note that when you run the server, it serves up different data for different endpoints.</a:t>
            </a:r>
          </a:p>
          <a:p>
            <a:pPr marL="0" indent="0">
              <a:buNone/>
            </a:pPr>
            <a:endParaRPr lang="en-GB" dirty="0"/>
          </a:p>
          <a:p>
            <a:pPr marL="0" indent="0">
              <a:buNone/>
            </a:pPr>
            <a:r>
              <a:rPr lang="en-GB" dirty="0"/>
              <a:t>Create some documentation on how this app functions. Identify the hooks, components, layouts, patterns, features </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41</a:t>
            </a:fld>
            <a:endParaRPr lang="en-GB" dirty="0"/>
          </a:p>
        </p:txBody>
      </p:sp>
    </p:spTree>
    <p:extLst>
      <p:ext uri="{BB962C8B-B14F-4D97-AF65-F5344CB8AC3E}">
        <p14:creationId xmlns:p14="http://schemas.microsoft.com/office/powerpoint/2010/main" val="246356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370DD7-45F7-E5F9-4B3A-260263FB902D}"/>
              </a:ext>
            </a:extLst>
          </p:cNvPr>
          <p:cNvSpPr>
            <a:spLocks noGrp="1"/>
          </p:cNvSpPr>
          <p:nvPr>
            <p:ph type="title"/>
          </p:nvPr>
        </p:nvSpPr>
        <p:spPr/>
        <p:txBody>
          <a:bodyPr/>
          <a:lstStyle/>
          <a:p>
            <a:r>
              <a:rPr lang="en-GB" dirty="0"/>
              <a:t>Make use of JSX </a:t>
            </a:r>
            <a:r>
              <a:rPr lang="en-GB" dirty="0" err="1"/>
              <a:t>shorthands</a:t>
            </a:r>
            <a:br>
              <a:rPr lang="en-GB" dirty="0"/>
            </a:br>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5</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985661" y="1950468"/>
            <a:ext cx="10814226" cy="3007779"/>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Passing the value of True to a prop can be done implicitly. In the example, when the Navbar component is called, the value of true has been supplied. This works as the &amp;&amp; shorthand has been used to check if it is true</a:t>
            </a:r>
          </a:p>
          <a:p>
            <a:endParaRPr lang="en-GB" dirty="0"/>
          </a:p>
          <a:p>
            <a:endParaRPr lang="en-GB" dirty="0"/>
          </a:p>
          <a:p>
            <a:endParaRPr lang="en-GB" dirty="0"/>
          </a:p>
          <a:p>
            <a:endParaRPr lang="en-GB" dirty="0"/>
          </a:p>
          <a:p>
            <a:endParaRPr lang="en-GB" dirty="0"/>
          </a:p>
          <a:p>
            <a:endParaRPr lang="en-GB" dirty="0"/>
          </a:p>
        </p:txBody>
      </p:sp>
      <p:pic>
        <p:nvPicPr>
          <p:cNvPr id="7" name="Picture 6">
            <a:extLst>
              <a:ext uri="{FF2B5EF4-FFF2-40B4-BE49-F238E27FC236}">
                <a16:creationId xmlns:a16="http://schemas.microsoft.com/office/drawing/2014/main" id="{4B16C8C9-5C9D-71DC-5A1C-43B01E1A07CD}"/>
              </a:ext>
            </a:extLst>
          </p:cNvPr>
          <p:cNvPicPr>
            <a:picLocks noChangeAspect="1"/>
          </p:cNvPicPr>
          <p:nvPr/>
        </p:nvPicPr>
        <p:blipFill rotWithShape="1">
          <a:blip r:embed="rId3"/>
          <a:srcRect r="33685"/>
          <a:stretch/>
        </p:blipFill>
        <p:spPr>
          <a:xfrm>
            <a:off x="4694112" y="3454358"/>
            <a:ext cx="2661542" cy="2483591"/>
          </a:xfrm>
          <a:prstGeom prst="rect">
            <a:avLst/>
          </a:prstGeom>
        </p:spPr>
      </p:pic>
      <p:pic>
        <p:nvPicPr>
          <p:cNvPr id="10" name="Picture 9">
            <a:extLst>
              <a:ext uri="{FF2B5EF4-FFF2-40B4-BE49-F238E27FC236}">
                <a16:creationId xmlns:a16="http://schemas.microsoft.com/office/drawing/2014/main" id="{E1AFF03C-4C56-638E-61A1-35ADA9B64B48}"/>
              </a:ext>
            </a:extLst>
          </p:cNvPr>
          <p:cNvPicPr>
            <a:picLocks noChangeAspect="1"/>
          </p:cNvPicPr>
          <p:nvPr/>
        </p:nvPicPr>
        <p:blipFill>
          <a:blip r:embed="rId4"/>
          <a:stretch>
            <a:fillRect/>
          </a:stretch>
        </p:blipFill>
        <p:spPr>
          <a:xfrm>
            <a:off x="8496947" y="4553068"/>
            <a:ext cx="2453853" cy="960203"/>
          </a:xfrm>
          <a:prstGeom prst="rect">
            <a:avLst/>
          </a:prstGeom>
          <a:ln>
            <a:solidFill>
              <a:schemeClr val="tx1"/>
            </a:solidFill>
          </a:ln>
          <a:effectLst>
            <a:outerShdw blurRad="50800" dist="38100" dir="2700000" algn="tl" rotWithShape="0">
              <a:prstClr val="black">
                <a:alpha val="40000"/>
              </a:prstClr>
            </a:outerShdw>
          </a:effectLst>
        </p:spPr>
      </p:pic>
      <p:cxnSp>
        <p:nvCxnSpPr>
          <p:cNvPr id="12" name="Straight Arrow Connector 11">
            <a:extLst>
              <a:ext uri="{FF2B5EF4-FFF2-40B4-BE49-F238E27FC236}">
                <a16:creationId xmlns:a16="http://schemas.microsoft.com/office/drawing/2014/main" id="{7D69C839-947A-BA66-EB7B-37744E9B2417}"/>
              </a:ext>
            </a:extLst>
          </p:cNvPr>
          <p:cNvCxnSpPr>
            <a:cxnSpLocks/>
          </p:cNvCxnSpPr>
          <p:nvPr/>
        </p:nvCxnSpPr>
        <p:spPr>
          <a:xfrm>
            <a:off x="7355654" y="5109882"/>
            <a:ext cx="1275277"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206200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8086E9-EC4A-DFFA-273D-7401143D1B85}"/>
              </a:ext>
            </a:extLst>
          </p:cNvPr>
          <p:cNvSpPr>
            <a:spLocks noGrp="1"/>
          </p:cNvSpPr>
          <p:nvPr>
            <p:ph type="title"/>
          </p:nvPr>
        </p:nvSpPr>
        <p:spPr/>
        <p:txBody>
          <a:bodyPr/>
          <a:lstStyle/>
          <a:p>
            <a:r>
              <a:rPr lang="en-GB" dirty="0"/>
              <a:t>Make use of JSX </a:t>
            </a:r>
            <a:r>
              <a:rPr lang="en-GB" dirty="0" err="1"/>
              <a:t>shorthands</a:t>
            </a:r>
            <a:br>
              <a:rPr lang="en-GB" dirty="0"/>
            </a:br>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6</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427515" y="1525474"/>
            <a:ext cx="11161263" cy="3007779"/>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Removing ={true} allows the code to function identically as </a:t>
            </a:r>
            <a:r>
              <a:rPr lang="en-GB" dirty="0" err="1"/>
              <a:t>showTitle</a:t>
            </a:r>
            <a:r>
              <a:rPr lang="en-GB" dirty="0"/>
              <a:t> is passed so it must exist and hence must be true</a:t>
            </a:r>
          </a:p>
          <a:p>
            <a:endParaRPr lang="en-GB" dirty="0"/>
          </a:p>
          <a:p>
            <a:endParaRPr lang="en-GB" dirty="0"/>
          </a:p>
          <a:p>
            <a:endParaRPr lang="en-GB" dirty="0"/>
          </a:p>
          <a:p>
            <a:endParaRPr lang="en-GB" dirty="0"/>
          </a:p>
          <a:p>
            <a:endParaRPr lang="en-GB" dirty="0"/>
          </a:p>
          <a:p>
            <a:endParaRPr lang="en-GB" dirty="0"/>
          </a:p>
        </p:txBody>
      </p:sp>
      <p:pic>
        <p:nvPicPr>
          <p:cNvPr id="10" name="Picture 9">
            <a:extLst>
              <a:ext uri="{FF2B5EF4-FFF2-40B4-BE49-F238E27FC236}">
                <a16:creationId xmlns:a16="http://schemas.microsoft.com/office/drawing/2014/main" id="{E1AFF03C-4C56-638E-61A1-35ADA9B64B48}"/>
              </a:ext>
            </a:extLst>
          </p:cNvPr>
          <p:cNvPicPr>
            <a:picLocks noChangeAspect="1"/>
          </p:cNvPicPr>
          <p:nvPr/>
        </p:nvPicPr>
        <p:blipFill>
          <a:blip r:embed="rId3"/>
          <a:stretch>
            <a:fillRect/>
          </a:stretch>
        </p:blipFill>
        <p:spPr>
          <a:xfrm>
            <a:off x="9195309" y="3751331"/>
            <a:ext cx="2453853" cy="960203"/>
          </a:xfrm>
          <a:prstGeom prst="rect">
            <a:avLst/>
          </a:prstGeom>
          <a:ln>
            <a:solidFill>
              <a:schemeClr val="tx1"/>
            </a:solidFill>
          </a:ln>
          <a:effectLst>
            <a:outerShdw blurRad="50800" dist="38100" dir="2700000" algn="tl" rotWithShape="0">
              <a:prstClr val="black">
                <a:alpha val="40000"/>
              </a:prstClr>
            </a:outerShdw>
          </a:effectLst>
        </p:spPr>
      </p:pic>
      <p:cxnSp>
        <p:nvCxnSpPr>
          <p:cNvPr id="12" name="Straight Arrow Connector 11">
            <a:extLst>
              <a:ext uri="{FF2B5EF4-FFF2-40B4-BE49-F238E27FC236}">
                <a16:creationId xmlns:a16="http://schemas.microsoft.com/office/drawing/2014/main" id="{7D69C839-947A-BA66-EB7B-37744E9B2417}"/>
              </a:ext>
            </a:extLst>
          </p:cNvPr>
          <p:cNvCxnSpPr/>
          <p:nvPr/>
        </p:nvCxnSpPr>
        <p:spPr>
          <a:xfrm flipV="1">
            <a:off x="7903029" y="4366727"/>
            <a:ext cx="1194318" cy="5878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6" name="Picture 5">
            <a:extLst>
              <a:ext uri="{FF2B5EF4-FFF2-40B4-BE49-F238E27FC236}">
                <a16:creationId xmlns:a16="http://schemas.microsoft.com/office/drawing/2014/main" id="{0BA2D026-3835-4A99-DA0C-A7A9DB160EB0}"/>
              </a:ext>
            </a:extLst>
          </p:cNvPr>
          <p:cNvPicPr>
            <a:picLocks noChangeAspect="1"/>
          </p:cNvPicPr>
          <p:nvPr/>
        </p:nvPicPr>
        <p:blipFill>
          <a:blip r:embed="rId4"/>
          <a:stretch>
            <a:fillRect/>
          </a:stretch>
        </p:blipFill>
        <p:spPr>
          <a:xfrm>
            <a:off x="4075690" y="2337698"/>
            <a:ext cx="4046571" cy="3787468"/>
          </a:xfrm>
          <a:prstGeom prst="rect">
            <a:avLst/>
          </a:prstGeom>
        </p:spPr>
      </p:pic>
      <p:cxnSp>
        <p:nvCxnSpPr>
          <p:cNvPr id="8" name="Straight Arrow Connector 7">
            <a:extLst>
              <a:ext uri="{FF2B5EF4-FFF2-40B4-BE49-F238E27FC236}">
                <a16:creationId xmlns:a16="http://schemas.microsoft.com/office/drawing/2014/main" id="{3CF4CD49-5C53-A6D9-60D8-67CE6A3A8F1A}"/>
              </a:ext>
            </a:extLst>
          </p:cNvPr>
          <p:cNvCxnSpPr>
            <a:cxnSpLocks/>
          </p:cNvCxnSpPr>
          <p:nvPr/>
        </p:nvCxnSpPr>
        <p:spPr>
          <a:xfrm>
            <a:off x="5612701" y="3502025"/>
            <a:ext cx="0" cy="12752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016167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1D51F2-BBE3-3EB2-CBD3-2FAE86049B22}"/>
              </a:ext>
            </a:extLst>
          </p:cNvPr>
          <p:cNvSpPr>
            <a:spLocks noGrp="1"/>
          </p:cNvSpPr>
          <p:nvPr>
            <p:ph type="title"/>
          </p:nvPr>
        </p:nvSpPr>
        <p:spPr/>
        <p:txBody>
          <a:bodyPr/>
          <a:lstStyle/>
          <a:p>
            <a:r>
              <a:rPr lang="en-GB" dirty="0"/>
              <a:t>Make use of JSX </a:t>
            </a:r>
            <a:r>
              <a:rPr lang="en-GB" dirty="0" err="1"/>
              <a:t>shorthands</a:t>
            </a:r>
            <a:br>
              <a:rPr lang="en-GB" dirty="0"/>
            </a:br>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7</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852995" y="1774627"/>
            <a:ext cx="10971219" cy="3007779"/>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You can also pass prop values in the call as saw back on day 1, which can allow our content to be dynamic based on which components are being called</a:t>
            </a:r>
          </a:p>
          <a:p>
            <a:endParaRPr lang="en-GB" dirty="0"/>
          </a:p>
          <a:p>
            <a:endParaRPr lang="en-GB" dirty="0"/>
          </a:p>
          <a:p>
            <a:endParaRPr lang="en-GB" dirty="0"/>
          </a:p>
          <a:p>
            <a:endParaRPr lang="en-GB" dirty="0"/>
          </a:p>
          <a:p>
            <a:endParaRPr lang="en-GB" dirty="0"/>
          </a:p>
          <a:p>
            <a:endParaRPr lang="en-GB" dirty="0"/>
          </a:p>
        </p:txBody>
      </p:sp>
      <p:pic>
        <p:nvPicPr>
          <p:cNvPr id="10" name="Picture 9">
            <a:extLst>
              <a:ext uri="{FF2B5EF4-FFF2-40B4-BE49-F238E27FC236}">
                <a16:creationId xmlns:a16="http://schemas.microsoft.com/office/drawing/2014/main" id="{E1AFF03C-4C56-638E-61A1-35ADA9B64B48}"/>
              </a:ext>
            </a:extLst>
          </p:cNvPr>
          <p:cNvPicPr>
            <a:picLocks noChangeAspect="1"/>
          </p:cNvPicPr>
          <p:nvPr/>
        </p:nvPicPr>
        <p:blipFill>
          <a:blip r:embed="rId3"/>
          <a:stretch>
            <a:fillRect/>
          </a:stretch>
        </p:blipFill>
        <p:spPr>
          <a:xfrm>
            <a:off x="8953922" y="4939929"/>
            <a:ext cx="2453853" cy="960203"/>
          </a:xfrm>
          <a:prstGeom prst="rect">
            <a:avLst/>
          </a:prstGeom>
          <a:ln>
            <a:solidFill>
              <a:schemeClr val="tx1"/>
            </a:solidFill>
          </a:ln>
          <a:effectLst>
            <a:outerShdw blurRad="50800" dist="38100" dir="2700000" algn="tl" rotWithShape="0">
              <a:prstClr val="black">
                <a:alpha val="40000"/>
              </a:prstClr>
            </a:outerShdw>
          </a:effectLst>
        </p:spPr>
      </p:pic>
      <p:cxnSp>
        <p:nvCxnSpPr>
          <p:cNvPr id="12" name="Straight Arrow Connector 11">
            <a:extLst>
              <a:ext uri="{FF2B5EF4-FFF2-40B4-BE49-F238E27FC236}">
                <a16:creationId xmlns:a16="http://schemas.microsoft.com/office/drawing/2014/main" id="{7D69C839-947A-BA66-EB7B-37744E9B2417}"/>
              </a:ext>
            </a:extLst>
          </p:cNvPr>
          <p:cNvCxnSpPr/>
          <p:nvPr/>
        </p:nvCxnSpPr>
        <p:spPr>
          <a:xfrm flipV="1">
            <a:off x="7661642" y="5555325"/>
            <a:ext cx="1194318" cy="5878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 name="Straight Arrow Connector 7">
            <a:extLst>
              <a:ext uri="{FF2B5EF4-FFF2-40B4-BE49-F238E27FC236}">
                <a16:creationId xmlns:a16="http://schemas.microsoft.com/office/drawing/2014/main" id="{3CF4CD49-5C53-A6D9-60D8-67CE6A3A8F1A}"/>
              </a:ext>
            </a:extLst>
          </p:cNvPr>
          <p:cNvCxnSpPr>
            <a:cxnSpLocks/>
          </p:cNvCxnSpPr>
          <p:nvPr/>
        </p:nvCxnSpPr>
        <p:spPr>
          <a:xfrm>
            <a:off x="6284505" y="3763283"/>
            <a:ext cx="0" cy="12752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7" name="Picture 6">
            <a:extLst>
              <a:ext uri="{FF2B5EF4-FFF2-40B4-BE49-F238E27FC236}">
                <a16:creationId xmlns:a16="http://schemas.microsoft.com/office/drawing/2014/main" id="{A2A70D63-55EC-AE34-383E-EFA08443E084}"/>
              </a:ext>
            </a:extLst>
          </p:cNvPr>
          <p:cNvPicPr>
            <a:picLocks noChangeAspect="1"/>
          </p:cNvPicPr>
          <p:nvPr/>
        </p:nvPicPr>
        <p:blipFill>
          <a:blip r:embed="rId4"/>
          <a:stretch>
            <a:fillRect/>
          </a:stretch>
        </p:blipFill>
        <p:spPr>
          <a:xfrm>
            <a:off x="4328319" y="3033396"/>
            <a:ext cx="3246401" cy="3657917"/>
          </a:xfrm>
          <a:prstGeom prst="rect">
            <a:avLst/>
          </a:prstGeom>
        </p:spPr>
      </p:pic>
      <p:cxnSp>
        <p:nvCxnSpPr>
          <p:cNvPr id="9" name="Straight Arrow Connector 8">
            <a:extLst>
              <a:ext uri="{FF2B5EF4-FFF2-40B4-BE49-F238E27FC236}">
                <a16:creationId xmlns:a16="http://schemas.microsoft.com/office/drawing/2014/main" id="{A113530D-B82F-6FBD-AFA6-AA88EFE3F10D}"/>
              </a:ext>
            </a:extLst>
          </p:cNvPr>
          <p:cNvCxnSpPr>
            <a:cxnSpLocks/>
          </p:cNvCxnSpPr>
          <p:nvPr/>
        </p:nvCxnSpPr>
        <p:spPr>
          <a:xfrm>
            <a:off x="5853396" y="4144782"/>
            <a:ext cx="0" cy="12752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569547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7A9424-1656-3DBB-A65B-736AE564ABE4}"/>
              </a:ext>
            </a:extLst>
          </p:cNvPr>
          <p:cNvSpPr>
            <a:spLocks noGrp="1"/>
          </p:cNvSpPr>
          <p:nvPr>
            <p:ph type="title"/>
          </p:nvPr>
        </p:nvSpPr>
        <p:spPr/>
        <p:txBody>
          <a:bodyPr/>
          <a:lstStyle/>
          <a:p>
            <a:r>
              <a:rPr lang="en-GB" dirty="0"/>
              <a:t>Abstract code to separate components</a:t>
            </a:r>
            <a:br>
              <a:rPr lang="en-GB" dirty="0"/>
            </a:br>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8</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514799" y="1550825"/>
            <a:ext cx="6036461" cy="3007779"/>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Its important that components are as pure as possible. They should perform one function only</a:t>
            </a:r>
          </a:p>
          <a:p>
            <a:endParaRPr lang="en-GB" dirty="0"/>
          </a:p>
          <a:p>
            <a:endParaRPr lang="en-GB" dirty="0"/>
          </a:p>
          <a:p>
            <a:endParaRPr lang="en-GB" dirty="0"/>
          </a:p>
          <a:p>
            <a:endParaRPr lang="en-GB" dirty="0"/>
          </a:p>
          <a:p>
            <a:endParaRPr lang="en-GB" dirty="0"/>
          </a:p>
          <a:p>
            <a:endParaRPr lang="en-GB" dirty="0"/>
          </a:p>
        </p:txBody>
      </p:sp>
      <p:sp>
        <p:nvSpPr>
          <p:cNvPr id="11" name="Text Placeholder 5">
            <a:extLst>
              <a:ext uri="{FF2B5EF4-FFF2-40B4-BE49-F238E27FC236}">
                <a16:creationId xmlns:a16="http://schemas.microsoft.com/office/drawing/2014/main" id="{034E895C-47B9-0AEA-B383-58A465F8FAFD}"/>
              </a:ext>
            </a:extLst>
          </p:cNvPr>
          <p:cNvSpPr txBox="1">
            <a:spLocks/>
          </p:cNvSpPr>
          <p:nvPr/>
        </p:nvSpPr>
        <p:spPr>
          <a:xfrm>
            <a:off x="8630931" y="1485171"/>
            <a:ext cx="2828393" cy="3007779"/>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Here, the posts </a:t>
            </a:r>
            <a:r>
              <a:rPr lang="en-GB" dirty="0" err="1"/>
              <a:t>const</a:t>
            </a:r>
            <a:r>
              <a:rPr lang="en-GB" dirty="0"/>
              <a:t> has been put into the App components. It works, but is much better placed in its own component. Not only for security, but for maintainability </a:t>
            </a:r>
          </a:p>
          <a:p>
            <a:endParaRPr lang="en-GB" dirty="0"/>
          </a:p>
          <a:p>
            <a:endParaRPr lang="en-GB" dirty="0"/>
          </a:p>
          <a:p>
            <a:endParaRPr lang="en-GB" dirty="0"/>
          </a:p>
          <a:p>
            <a:endParaRPr lang="en-GB" dirty="0"/>
          </a:p>
          <a:p>
            <a:endParaRPr lang="en-GB" dirty="0"/>
          </a:p>
          <a:p>
            <a:endParaRPr lang="en-GB" dirty="0"/>
          </a:p>
        </p:txBody>
      </p:sp>
      <p:pic>
        <p:nvPicPr>
          <p:cNvPr id="14" name="Picture 13">
            <a:extLst>
              <a:ext uri="{FF2B5EF4-FFF2-40B4-BE49-F238E27FC236}">
                <a16:creationId xmlns:a16="http://schemas.microsoft.com/office/drawing/2014/main" id="{BC023FB4-136C-9392-AA6E-E98F956984EF}"/>
              </a:ext>
            </a:extLst>
          </p:cNvPr>
          <p:cNvPicPr>
            <a:picLocks noChangeAspect="1"/>
          </p:cNvPicPr>
          <p:nvPr/>
        </p:nvPicPr>
        <p:blipFill>
          <a:blip r:embed="rId3"/>
          <a:stretch>
            <a:fillRect/>
          </a:stretch>
        </p:blipFill>
        <p:spPr>
          <a:xfrm>
            <a:off x="4708850" y="3025951"/>
            <a:ext cx="2381646" cy="3469947"/>
          </a:xfrm>
          <a:prstGeom prst="rect">
            <a:avLst/>
          </a:prstGeom>
        </p:spPr>
      </p:pic>
      <p:pic>
        <p:nvPicPr>
          <p:cNvPr id="16" name="Picture 15">
            <a:extLst>
              <a:ext uri="{FF2B5EF4-FFF2-40B4-BE49-F238E27FC236}">
                <a16:creationId xmlns:a16="http://schemas.microsoft.com/office/drawing/2014/main" id="{19F50B0A-E3A5-FBA0-BEBD-80A7954FAF7F}"/>
              </a:ext>
            </a:extLst>
          </p:cNvPr>
          <p:cNvPicPr>
            <a:picLocks noChangeAspect="1"/>
          </p:cNvPicPr>
          <p:nvPr/>
        </p:nvPicPr>
        <p:blipFill>
          <a:blip r:embed="rId4"/>
          <a:stretch>
            <a:fillRect/>
          </a:stretch>
        </p:blipFill>
        <p:spPr>
          <a:xfrm>
            <a:off x="8789102" y="4558604"/>
            <a:ext cx="2467319" cy="1552792"/>
          </a:xfrm>
          <a:prstGeom prst="rect">
            <a:avLst/>
          </a:prstGeom>
          <a:ln>
            <a:solidFill>
              <a:schemeClr val="tx1"/>
            </a:solidFill>
          </a:ln>
          <a:effectLst>
            <a:outerShdw blurRad="50800" dist="38100" dir="2700000" algn="tl" rotWithShape="0">
              <a:prstClr val="black">
                <a:alpha val="40000"/>
              </a:prstClr>
            </a:outerShdw>
          </a:effectLst>
        </p:spPr>
      </p:pic>
      <p:cxnSp>
        <p:nvCxnSpPr>
          <p:cNvPr id="18" name="Straight Arrow Connector 17">
            <a:extLst>
              <a:ext uri="{FF2B5EF4-FFF2-40B4-BE49-F238E27FC236}">
                <a16:creationId xmlns:a16="http://schemas.microsoft.com/office/drawing/2014/main" id="{76E74B64-6761-C1C5-9C57-E394E3698F53}"/>
              </a:ext>
            </a:extLst>
          </p:cNvPr>
          <p:cNvCxnSpPr>
            <a:cxnSpLocks/>
          </p:cNvCxnSpPr>
          <p:nvPr/>
        </p:nvCxnSpPr>
        <p:spPr>
          <a:xfrm>
            <a:off x="6250193" y="4342419"/>
            <a:ext cx="2538909" cy="59347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470277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5D3DFA-890B-8684-255A-7688EC8830BE}"/>
              </a:ext>
            </a:extLst>
          </p:cNvPr>
          <p:cNvSpPr>
            <a:spLocks noGrp="1"/>
          </p:cNvSpPr>
          <p:nvPr>
            <p:ph type="title"/>
          </p:nvPr>
        </p:nvSpPr>
        <p:spPr/>
        <p:txBody>
          <a:bodyPr/>
          <a:lstStyle/>
          <a:p>
            <a:r>
              <a:rPr lang="en-GB" dirty="0"/>
              <a:t>Abstract code to separate components</a:t>
            </a:r>
            <a:br>
              <a:rPr lang="en-GB" dirty="0"/>
            </a:br>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294967295"/>
          </p:nvPr>
        </p:nvSpPr>
        <p:spPr>
          <a:xfrm>
            <a:off x="11407775" y="6511925"/>
            <a:ext cx="784225" cy="179388"/>
          </a:xfrm>
          <a:prstGeom prst="rect">
            <a:avLst/>
          </a:prstGeom>
        </p:spPr>
        <p:txBody>
          <a:bodyPr/>
          <a:lstStyle/>
          <a:p>
            <a:fld id="{EF892D59-8F09-EF4B-AD6D-DA609442F868}" type="slidenum">
              <a:rPr lang="en-GB" smtClean="0"/>
              <a:pPr/>
              <a:t>9</a:t>
            </a:fld>
            <a:endParaRPr lang="en-GB" dirty="0"/>
          </a:p>
        </p:txBody>
      </p:sp>
      <p:sp>
        <p:nvSpPr>
          <p:cNvPr id="5" name="Text Placeholder 5">
            <a:extLst>
              <a:ext uri="{FF2B5EF4-FFF2-40B4-BE49-F238E27FC236}">
                <a16:creationId xmlns:a16="http://schemas.microsoft.com/office/drawing/2014/main" id="{B27DF1F9-9AA4-AF42-EE90-C471C4AE44DF}"/>
              </a:ext>
            </a:extLst>
          </p:cNvPr>
          <p:cNvSpPr txBox="1">
            <a:spLocks/>
          </p:cNvSpPr>
          <p:nvPr/>
        </p:nvSpPr>
        <p:spPr>
          <a:xfrm>
            <a:off x="909093" y="1558580"/>
            <a:ext cx="10498682" cy="3007779"/>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Dropping the functionality into a new Component / Function allows us to let App do its job and display the content, not process the content</a:t>
            </a:r>
          </a:p>
          <a:p>
            <a:endParaRPr lang="en-GB" dirty="0"/>
          </a:p>
          <a:p>
            <a:endParaRPr lang="en-GB" dirty="0"/>
          </a:p>
          <a:p>
            <a:endParaRPr lang="en-GB" dirty="0"/>
          </a:p>
          <a:p>
            <a:endParaRPr lang="en-GB" dirty="0"/>
          </a:p>
          <a:p>
            <a:endParaRPr lang="en-GB" dirty="0"/>
          </a:p>
          <a:p>
            <a:endParaRPr lang="en-GB" dirty="0"/>
          </a:p>
        </p:txBody>
      </p:sp>
      <p:pic>
        <p:nvPicPr>
          <p:cNvPr id="16" name="Picture 15">
            <a:extLst>
              <a:ext uri="{FF2B5EF4-FFF2-40B4-BE49-F238E27FC236}">
                <a16:creationId xmlns:a16="http://schemas.microsoft.com/office/drawing/2014/main" id="{19F50B0A-E3A5-FBA0-BEBD-80A7954FAF7F}"/>
              </a:ext>
            </a:extLst>
          </p:cNvPr>
          <p:cNvPicPr>
            <a:picLocks noChangeAspect="1"/>
          </p:cNvPicPr>
          <p:nvPr/>
        </p:nvPicPr>
        <p:blipFill>
          <a:blip r:embed="rId3"/>
          <a:stretch>
            <a:fillRect/>
          </a:stretch>
        </p:blipFill>
        <p:spPr>
          <a:xfrm>
            <a:off x="8789102" y="5189878"/>
            <a:ext cx="2467319" cy="1552792"/>
          </a:xfrm>
          <a:prstGeom prst="rect">
            <a:avLst/>
          </a:prstGeom>
          <a:ln>
            <a:solidFill>
              <a:schemeClr val="tx1"/>
            </a:solidFill>
          </a:ln>
          <a:effectLst>
            <a:outerShdw blurRad="50800" dist="38100" dir="2700000" algn="tl" rotWithShape="0">
              <a:prstClr val="black">
                <a:alpha val="40000"/>
              </a:prstClr>
            </a:outerShdw>
          </a:effectLst>
        </p:spPr>
      </p:pic>
      <p:cxnSp>
        <p:nvCxnSpPr>
          <p:cNvPr id="18" name="Straight Arrow Connector 17">
            <a:extLst>
              <a:ext uri="{FF2B5EF4-FFF2-40B4-BE49-F238E27FC236}">
                <a16:creationId xmlns:a16="http://schemas.microsoft.com/office/drawing/2014/main" id="{76E74B64-6761-C1C5-9C57-E394E3698F53}"/>
              </a:ext>
            </a:extLst>
          </p:cNvPr>
          <p:cNvCxnSpPr>
            <a:cxnSpLocks/>
          </p:cNvCxnSpPr>
          <p:nvPr/>
        </p:nvCxnSpPr>
        <p:spPr>
          <a:xfrm>
            <a:off x="8892073" y="3942841"/>
            <a:ext cx="0" cy="124703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7" name="Picture 6">
            <a:extLst>
              <a:ext uri="{FF2B5EF4-FFF2-40B4-BE49-F238E27FC236}">
                <a16:creationId xmlns:a16="http://schemas.microsoft.com/office/drawing/2014/main" id="{A7C16672-99AB-1598-CCDF-5FF948299F4E}"/>
              </a:ext>
            </a:extLst>
          </p:cNvPr>
          <p:cNvPicPr>
            <a:picLocks noChangeAspect="1"/>
          </p:cNvPicPr>
          <p:nvPr/>
        </p:nvPicPr>
        <p:blipFill>
          <a:blip r:embed="rId4"/>
          <a:stretch>
            <a:fillRect/>
          </a:stretch>
        </p:blipFill>
        <p:spPr>
          <a:xfrm>
            <a:off x="4503105" y="2786745"/>
            <a:ext cx="2292542" cy="3461289"/>
          </a:xfrm>
          <a:prstGeom prst="rect">
            <a:avLst/>
          </a:prstGeom>
        </p:spPr>
      </p:pic>
      <p:pic>
        <p:nvPicPr>
          <p:cNvPr id="9" name="Picture 8">
            <a:extLst>
              <a:ext uri="{FF2B5EF4-FFF2-40B4-BE49-F238E27FC236}">
                <a16:creationId xmlns:a16="http://schemas.microsoft.com/office/drawing/2014/main" id="{03FAA53D-D0AC-7FB6-D834-767D57CE4330}"/>
              </a:ext>
            </a:extLst>
          </p:cNvPr>
          <p:cNvPicPr>
            <a:picLocks noChangeAspect="1"/>
          </p:cNvPicPr>
          <p:nvPr/>
        </p:nvPicPr>
        <p:blipFill>
          <a:blip r:embed="rId5"/>
          <a:stretch>
            <a:fillRect/>
          </a:stretch>
        </p:blipFill>
        <p:spPr>
          <a:xfrm>
            <a:off x="7376127" y="2461656"/>
            <a:ext cx="4363059" cy="1895740"/>
          </a:xfrm>
          <a:prstGeom prst="rect">
            <a:avLst/>
          </a:prstGeom>
        </p:spPr>
      </p:pic>
    </p:spTree>
    <p:extLst>
      <p:ext uri="{BB962C8B-B14F-4D97-AF65-F5344CB8AC3E}">
        <p14:creationId xmlns:p14="http://schemas.microsoft.com/office/powerpoint/2010/main" val="36802933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1_QA_CovSlid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2.xml><?xml version="1.0" encoding="utf-8"?>
<a:theme xmlns:a="http://schemas.openxmlformats.org/drawingml/2006/main" name="2_QA_Div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3.xml><?xml version="1.0" encoding="utf-8"?>
<a:theme xmlns:a="http://schemas.openxmlformats.org/drawingml/2006/main" name="3_QA_Cont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73D98DD7F7D1B4CA343FFC9BA0D08F2" ma:contentTypeVersion="14" ma:contentTypeDescription="Create a new document." ma:contentTypeScope="" ma:versionID="f5b787ffde9de8eed7b2a76560910c0f">
  <xsd:schema xmlns:xsd="http://www.w3.org/2001/XMLSchema" xmlns:xs="http://www.w3.org/2001/XMLSchema" xmlns:p="http://schemas.microsoft.com/office/2006/metadata/properties" xmlns:ns2="913fe58e-060a-4373-b11d-b366e3be4652" xmlns:ns3="d9d04ef3-bcb7-4ae4-a62d-289c704a8497" targetNamespace="http://schemas.microsoft.com/office/2006/metadata/properties" ma:root="true" ma:fieldsID="53a1b84068abfc2e8b13ed24d677af21" ns2:_="" ns3:_="">
    <xsd:import namespace="913fe58e-060a-4373-b11d-b366e3be4652"/>
    <xsd:import namespace="d9d04ef3-bcb7-4ae4-a62d-289c704a849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MediaServiceSearchPropertie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3fe58e-060a-4373-b11d-b366e3be46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9d04ef3-bcb7-4ae4-a62d-289c704a849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0418cb5f-0ed4-4140-b688-db7f9630287e}" ma:internalName="TaxCatchAll" ma:showField="CatchAllData" ma:web="d9d04ef3-bcb7-4ae4-a62d-289c704a849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d9d04ef3-bcb7-4ae4-a62d-289c704a8497" xsi:nil="true"/>
    <lcf76f155ced4ddcb4097134ff3c332f xmlns="913fe58e-060a-4373-b11d-b366e3be465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5B3E867-B45B-49B9-9F16-ACF80FBBDAA6}">
  <ds:schemaRefs>
    <ds:schemaRef ds:uri="http://schemas.microsoft.com/sharepoint/v3/contenttype/forms"/>
  </ds:schemaRefs>
</ds:datastoreItem>
</file>

<file path=customXml/itemProps2.xml><?xml version="1.0" encoding="utf-8"?>
<ds:datastoreItem xmlns:ds="http://schemas.openxmlformats.org/officeDocument/2006/customXml" ds:itemID="{FC2D2604-6B98-42C7-84A5-C347393399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3fe58e-060a-4373-b11d-b366e3be4652"/>
    <ds:schemaRef ds:uri="d9d04ef3-bcb7-4ae4-a62d-289c704a849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3393610-D53F-4A84-8D42-34EBCB008255}">
  <ds:schemaRefs>
    <ds:schemaRef ds:uri="http://purl.org/dc/terms/"/>
    <ds:schemaRef ds:uri="5DDA07D3-2D42-4B74-BBF9-F10531B4947A"/>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 ds:uri="51b58b7f-359e-418a-8fc0-c5d77d026bdc"/>
    <ds:schemaRef ds:uri="04dd4f8b-4e55-4b0f-90ae-c416a13e2e63"/>
    <ds:schemaRef ds:uri="bd9f7b81-fce9-4f5e-8ca2-b74234fba64d"/>
    <ds:schemaRef ds:uri="201905e2-e348-4925-9bf9-859ff66d3731"/>
    <ds:schemaRef ds:uri="d9d04ef3-bcb7-4ae4-a62d-289c704a8497"/>
    <ds:schemaRef ds:uri="913fe58e-060a-4373-b11d-b366e3be4652"/>
  </ds:schemaRefs>
</ds:datastoreItem>
</file>

<file path=docProps/app.xml><?xml version="1.0" encoding="utf-8"?>
<Properties xmlns="http://schemas.openxmlformats.org/officeDocument/2006/extended-properties" xmlns:vt="http://schemas.openxmlformats.org/officeDocument/2006/docPropsVTypes">
  <Template/>
  <TotalTime>3770</TotalTime>
  <Words>1776</Words>
  <Application>Microsoft Office PowerPoint</Application>
  <PresentationFormat>Widescreen</PresentationFormat>
  <Paragraphs>512</Paragraphs>
  <Slides>41</Slides>
  <Notes>36</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41</vt:i4>
      </vt:variant>
    </vt:vector>
  </HeadingPairs>
  <TitlesOfParts>
    <vt:vector size="53" baseType="lpstr">
      <vt:lpstr>var(--fontFamilyBase)</vt:lpstr>
      <vt:lpstr>Figtree ExtraBold</vt:lpstr>
      <vt:lpstr>Montserrat Black</vt:lpstr>
      <vt:lpstr>Montserrat</vt:lpstr>
      <vt:lpstr>__Cairo_f22647</vt:lpstr>
      <vt:lpstr>Calibri</vt:lpstr>
      <vt:lpstr>-apple-system</vt:lpstr>
      <vt:lpstr>Figtree</vt:lpstr>
      <vt:lpstr>Arial</vt:lpstr>
      <vt:lpstr>1_QA_CovSlide</vt:lpstr>
      <vt:lpstr>2_QA_DivSlides</vt:lpstr>
      <vt:lpstr>3_QA_ContSlides</vt:lpstr>
      <vt:lpstr>BUILDING WEB APPLICATIONS WITH REACT</vt:lpstr>
      <vt:lpstr>Objectives</vt:lpstr>
      <vt:lpstr>Clean Code and Best Practice</vt:lpstr>
      <vt:lpstr>Recaps </vt:lpstr>
      <vt:lpstr>Make use of JSX shorthands </vt:lpstr>
      <vt:lpstr>Make use of JSX shorthands </vt:lpstr>
      <vt:lpstr>Make use of JSX shorthands </vt:lpstr>
      <vt:lpstr>Abstract code to separate components </vt:lpstr>
      <vt:lpstr>Abstract code to separate components </vt:lpstr>
      <vt:lpstr>Create separate JSX files </vt:lpstr>
      <vt:lpstr>Create hooks when you can share functionality </vt:lpstr>
      <vt:lpstr>Create hooks when you can share functionality </vt:lpstr>
      <vt:lpstr>Remove TS from TSX returns </vt:lpstr>
      <vt:lpstr>Remove TS from TSX returns </vt:lpstr>
      <vt:lpstr>Remember those re-renders </vt:lpstr>
      <vt:lpstr>Remember those re-renders </vt:lpstr>
      <vt:lpstr>Remember those re-renders </vt:lpstr>
      <vt:lpstr>Remember those re-renders </vt:lpstr>
      <vt:lpstr>Remember those re-renders </vt:lpstr>
      <vt:lpstr>Remember those re-renders </vt:lpstr>
      <vt:lpstr>Remember those re-renders </vt:lpstr>
      <vt:lpstr>Decide when to use state management </vt:lpstr>
      <vt:lpstr>Common Design Patterns</vt:lpstr>
      <vt:lpstr>Render Props Pattern </vt:lpstr>
      <vt:lpstr>Global Data Sharing </vt:lpstr>
      <vt:lpstr>Provider pattern  </vt:lpstr>
      <vt:lpstr>Higher-Order Component Pattern </vt:lpstr>
      <vt:lpstr>Hooks Pattern </vt:lpstr>
      <vt:lpstr>State Reducer Pattern </vt:lpstr>
      <vt:lpstr>Compound Components Pattern </vt:lpstr>
      <vt:lpstr>Compound Components Pattern </vt:lpstr>
      <vt:lpstr>Presentation – container pattern </vt:lpstr>
      <vt:lpstr>Anti-Patterns</vt:lpstr>
      <vt:lpstr>PowerPoint Presentation</vt:lpstr>
      <vt:lpstr>PowerPoint Presentation</vt:lpstr>
      <vt:lpstr>PowerPoint Presentation</vt:lpstr>
      <vt:lpstr>PowerPoint Presentation</vt:lpstr>
      <vt:lpstr>PowerPoint Presentation</vt:lpstr>
      <vt:lpstr>PowerPoint Presentation</vt:lpstr>
      <vt:lpstr>Final Challenge</vt:lpstr>
      <vt:lpstr>Estate Agent </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Liam Robertson</dc:creator>
  <cp:keywords/>
  <dc:description/>
  <cp:lastModifiedBy>Smith, Andy</cp:lastModifiedBy>
  <cp:revision>160</cp:revision>
  <cp:lastPrinted>2019-07-03T09:46:41Z</cp:lastPrinted>
  <dcterms:created xsi:type="dcterms:W3CDTF">2019-09-05T08:17:12Z</dcterms:created>
  <dcterms:modified xsi:type="dcterms:W3CDTF">2024-12-10T16:04:08Z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0x010100273D98DD7F7D1B4CA343FFC9BA0D08F2</vt:lpwstr>
  </property>
  <property fmtid="{D5CDD505-2E9C-101B-9397-08002B2CF9AE}" pid="3" name="BookType">
    <vt:lpwstr>4</vt:lpwstr>
  </property>
</Properties>
</file>